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8" r:id="rId2"/>
    <p:sldId id="257" r:id="rId3"/>
    <p:sldId id="260" r:id="rId4"/>
    <p:sldId id="262" r:id="rId5"/>
    <p:sldId id="264" r:id="rId6"/>
    <p:sldId id="265" r:id="rId7"/>
    <p:sldId id="270" r:id="rId8"/>
    <p:sldId id="274" r:id="rId9"/>
    <p:sldId id="278" r:id="rId10"/>
    <p:sldId id="280" r:id="rId11"/>
  </p:sldIdLst>
  <p:sldSz cx="12192000" cy="6858000"/>
  <p:notesSz cx="6858000" cy="9144000"/>
  <p:embeddedFontLst>
    <p:embeddedFont>
      <p:font typeface="Outfit" pitchFamily="2" charset="0"/>
      <p:regular r:id="rId13"/>
      <p:bold r:id="rId14"/>
    </p:embeddedFont>
    <p:embeddedFont>
      <p:font typeface="Outfit SemiBold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0" autoAdjust="0"/>
    <p:restoredTop sz="94621"/>
  </p:normalViewPr>
  <p:slideViewPr>
    <p:cSldViewPr snapToGrid="0">
      <p:cViewPr varScale="1">
        <p:scale>
          <a:sx n="97" d="100"/>
          <a:sy n="97" d="100"/>
        </p:scale>
        <p:origin x="2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775CA-805E-4B6C-B612-1C2A378F11D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B8DA2-E2E6-4FA6-BFAD-6BF52F31D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6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9836-B9EF-72DD-7A26-9AC13C91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0F0B8-20E4-72D2-FD96-FB20C9D980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 text on a black background&#10;&#10;AI-generated content may be incorrect.">
            <a:extLst>
              <a:ext uri="{FF2B5EF4-FFF2-40B4-BE49-F238E27FC236}">
                <a16:creationId xmlns:a16="http://schemas.microsoft.com/office/drawing/2014/main" id="{DEB88875-F471-BF22-0C1E-ACD780D1A0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17" y="381000"/>
            <a:ext cx="2285035" cy="473101"/>
          </a:xfrm>
          <a:prstGeom prst="rect">
            <a:avLst/>
          </a:prstGeom>
        </p:spPr>
      </p:pic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4872C8D8-B477-125C-E2FE-C50A580B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4528"/>
            <a:ext cx="8925046" cy="74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3EB5F-8CFC-0CEC-D3B2-521FC8163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71855" y="6147619"/>
            <a:ext cx="5092637" cy="473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06CF2E-C1EC-DC89-13D0-31AD1C5668AC}"/>
              </a:ext>
            </a:extLst>
          </p:cNvPr>
          <p:cNvCxnSpPr>
            <a:cxnSpLocks/>
          </p:cNvCxnSpPr>
          <p:nvPr userDrawn="1"/>
        </p:nvCxnSpPr>
        <p:spPr>
          <a:xfrm>
            <a:off x="0" y="990572"/>
            <a:ext cx="1219200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F26B43"/>
          </p15:clr>
        </p15:guide>
        <p15:guide id="2" pos="240" userDrawn="1">
          <p15:clr>
            <a:srgbClr val="F26B43"/>
          </p15:clr>
        </p15:guide>
        <p15:guide id="3" pos="7440" userDrawn="1">
          <p15:clr>
            <a:srgbClr val="F26B43"/>
          </p15:clr>
        </p15:guide>
        <p15:guide id="4" orient="horz" pos="4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09FE9-997B-EBAA-F219-99ADEE32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EF4A8705-5714-4673-321F-12BEF33A2614}"/>
              </a:ext>
            </a:extLst>
          </p:cNvPr>
          <p:cNvSpPr/>
          <p:nvPr/>
        </p:nvSpPr>
        <p:spPr>
          <a:xfrm>
            <a:off x="381000" y="6272998"/>
            <a:ext cx="11430000" cy="585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dist="38100" dir="16200000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7F782A-4370-9568-109B-4DE734E25E9B}"/>
              </a:ext>
            </a:extLst>
          </p:cNvPr>
          <p:cNvSpPr/>
          <p:nvPr/>
        </p:nvSpPr>
        <p:spPr>
          <a:xfrm>
            <a:off x="847735" y="3492004"/>
            <a:ext cx="7924112" cy="572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r>
              <a:rPr lang="en-US" sz="2000" dirty="0"/>
              <a:t>Re-inventing the Process How Drugs Are Invented</a:t>
            </a:r>
          </a:p>
        </p:txBody>
      </p:sp>
      <p:sp>
        <p:nvSpPr>
          <p:cNvPr id="5" name="Rectangle: Rounded Corners 15">
            <a:extLst>
              <a:ext uri="{FF2B5EF4-FFF2-40B4-BE49-F238E27FC236}">
                <a16:creationId xmlns:a16="http://schemas.microsoft.com/office/drawing/2014/main" id="{3EAF0FA0-D7CF-B840-020F-FE588057C909}"/>
              </a:ext>
            </a:extLst>
          </p:cNvPr>
          <p:cNvSpPr/>
          <p:nvPr/>
        </p:nvSpPr>
        <p:spPr>
          <a:xfrm>
            <a:off x="847735" y="2771169"/>
            <a:ext cx="3021715" cy="572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r>
              <a:rPr lang="en-US" sz="2000" dirty="0"/>
              <a:t>The Founders</a:t>
            </a:r>
          </a:p>
        </p:txBody>
      </p: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E1B74319-D944-4D20-CCC4-7E6B85C25AD5}"/>
              </a:ext>
            </a:extLst>
          </p:cNvPr>
          <p:cNvSpPr/>
          <p:nvPr/>
        </p:nvSpPr>
        <p:spPr>
          <a:xfrm>
            <a:off x="847735" y="4212839"/>
            <a:ext cx="9488177" cy="572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r>
              <a:rPr lang="en-US" sz="2000" dirty="0"/>
              <a:t>Our Platform: AI Drug Design, DRUG-seq and Lab Automation</a:t>
            </a:r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D0107F3C-C1C7-A57A-7EAC-9521291B52A8}"/>
              </a:ext>
            </a:extLst>
          </p:cNvPr>
          <p:cNvSpPr/>
          <p:nvPr/>
        </p:nvSpPr>
        <p:spPr>
          <a:xfrm>
            <a:off x="838881" y="4933673"/>
            <a:ext cx="10514239" cy="5729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8640"/>
            <a:r>
              <a:rPr lang="en-US" sz="2000" dirty="0"/>
              <a:t>Our Pipelines, Clinical Differentiation Strategy and Business Strategy</a:t>
            </a:r>
          </a:p>
        </p:txBody>
      </p:sp>
      <p:pic>
        <p:nvPicPr>
          <p:cNvPr id="8" name="Picture 7" descr="Green text on a black background&#10;&#10;AI-generated content may be incorrect.">
            <a:extLst>
              <a:ext uri="{FF2B5EF4-FFF2-40B4-BE49-F238E27FC236}">
                <a16:creationId xmlns:a16="http://schemas.microsoft.com/office/drawing/2014/main" id="{45BFE447-5D2D-A449-19EF-0747099F8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2" y="883341"/>
            <a:ext cx="6248969" cy="12938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0EAB7E-D87E-F273-E60F-06A880610EEF}"/>
              </a:ext>
            </a:extLst>
          </p:cNvPr>
          <p:cNvSpPr txBox="1"/>
          <p:nvPr/>
        </p:nvSpPr>
        <p:spPr>
          <a:xfrm>
            <a:off x="707281" y="6426999"/>
            <a:ext cx="3257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Technetium THERAPEUTICS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3A06E-4D03-EEAF-A5CC-303278462AD7}"/>
              </a:ext>
            </a:extLst>
          </p:cNvPr>
          <p:cNvSpPr txBox="1"/>
          <p:nvPr/>
        </p:nvSpPr>
        <p:spPr>
          <a:xfrm>
            <a:off x="8295542" y="6380832"/>
            <a:ext cx="3257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64516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62E9-CF25-DFDC-8FEC-AE253153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Current Facility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2DC4B-903C-5231-5F41-4AB38C2B9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5166D3-C439-C67E-FCA4-E57F55EF3360}"/>
              </a:ext>
            </a:extLst>
          </p:cNvPr>
          <p:cNvGrpSpPr/>
          <p:nvPr/>
        </p:nvGrpSpPr>
        <p:grpSpPr>
          <a:xfrm>
            <a:off x="931207" y="1427931"/>
            <a:ext cx="10329585" cy="4590904"/>
            <a:chOff x="782310" y="1427931"/>
            <a:chExt cx="10627381" cy="4590904"/>
          </a:xfrm>
        </p:grpSpPr>
        <p:pic>
          <p:nvPicPr>
            <p:cNvPr id="5" name="Picture 4" descr="A person sitting in a chair in a room with stairs and a desk&#10;&#10;AI-generated content may be incorrect.">
              <a:extLst>
                <a:ext uri="{FF2B5EF4-FFF2-40B4-BE49-F238E27FC236}">
                  <a16:creationId xmlns:a16="http://schemas.microsoft.com/office/drawing/2014/main" id="{48B16EBF-73E6-507D-1D92-08B09B5E6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10" y="3827833"/>
              <a:ext cx="3374162" cy="2191002"/>
            </a:xfrm>
            <a:prstGeom prst="roundRect">
              <a:avLst>
                <a:gd name="adj" fmla="val 8170"/>
              </a:avLst>
            </a:prstGeom>
            <a:ln>
              <a:solidFill>
                <a:schemeClr val="accent1"/>
              </a:solidFill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</p:pic>
        <p:pic>
          <p:nvPicPr>
            <p:cNvPr id="6" name="Picture 5" descr="A machine with a screen and a computer&#10;&#10;AI-generated content may be incorrect.">
              <a:extLst>
                <a:ext uri="{FF2B5EF4-FFF2-40B4-BE49-F238E27FC236}">
                  <a16:creationId xmlns:a16="http://schemas.microsoft.com/office/drawing/2014/main" id="{A20C77B7-418D-7E6D-CE6F-F19DDE361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10" y="1451338"/>
              <a:ext cx="3374162" cy="2071112"/>
            </a:xfrm>
            <a:prstGeom prst="roundRect">
              <a:avLst>
                <a:gd name="adj" fmla="val 8170"/>
              </a:avLst>
            </a:prstGeom>
            <a:ln>
              <a:solidFill>
                <a:schemeClr val="accent1"/>
              </a:solidFill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</p:pic>
        <p:pic>
          <p:nvPicPr>
            <p:cNvPr id="4" name="Picture 3" descr="A map of a city&#10;&#10;AI-generated content may be incorrect.">
              <a:extLst>
                <a:ext uri="{FF2B5EF4-FFF2-40B4-BE49-F238E27FC236}">
                  <a16:creationId xmlns:a16="http://schemas.microsoft.com/office/drawing/2014/main" id="{93DCD03B-2B2D-6B67-E840-5A97138D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345" y="1427931"/>
              <a:ext cx="2784633" cy="2071113"/>
            </a:xfrm>
            <a:prstGeom prst="roundRect">
              <a:avLst>
                <a:gd name="adj" fmla="val 8170"/>
              </a:avLst>
            </a:prstGeom>
            <a:ln>
              <a:solidFill>
                <a:schemeClr val="accent1"/>
              </a:solidFill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</p:pic>
        <p:pic>
          <p:nvPicPr>
            <p:cNvPr id="7" name="Picture 6" descr="A room with a large glass cabinet&#10;&#10;AI-generated content may be incorrect.">
              <a:extLst>
                <a:ext uri="{FF2B5EF4-FFF2-40B4-BE49-F238E27FC236}">
                  <a16:creationId xmlns:a16="http://schemas.microsoft.com/office/drawing/2014/main" id="{4B117489-A7D4-F2F8-D253-BC2825B56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851" y="1427931"/>
              <a:ext cx="1474309" cy="2024301"/>
            </a:xfrm>
            <a:prstGeom prst="roundRect">
              <a:avLst>
                <a:gd name="adj" fmla="val 8170"/>
              </a:avLst>
            </a:prstGeom>
            <a:ln>
              <a:solidFill>
                <a:schemeClr val="accent1"/>
              </a:solidFill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</p:pic>
        <p:pic>
          <p:nvPicPr>
            <p:cNvPr id="8" name="Picture 7" descr="A computer on a table&#10;&#10;AI-generated content may be incorrect.">
              <a:extLst>
                <a:ext uri="{FF2B5EF4-FFF2-40B4-BE49-F238E27FC236}">
                  <a16:creationId xmlns:a16="http://schemas.microsoft.com/office/drawing/2014/main" id="{7A64B377-9704-7B6B-771E-ABB9087CB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1032" y="1427932"/>
              <a:ext cx="2508659" cy="2024300"/>
            </a:xfrm>
            <a:prstGeom prst="roundRect">
              <a:avLst>
                <a:gd name="adj" fmla="val 8170"/>
              </a:avLst>
            </a:prstGeom>
            <a:ln>
              <a:solidFill>
                <a:schemeClr val="accent1"/>
              </a:solidFill>
            </a:ln>
            <a:effectLst>
              <a:outerShdw blurRad="292100" sx="102000" sy="102000" algn="ctr" rotWithShape="0">
                <a:prstClr val="black">
                  <a:alpha val="12000"/>
                </a:prstClr>
              </a:outerShdw>
            </a:effectLst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AF9550-F146-1620-0E53-3B23C14E3DD2}"/>
              </a:ext>
            </a:extLst>
          </p:cNvPr>
          <p:cNvSpPr/>
          <p:nvPr/>
        </p:nvSpPr>
        <p:spPr>
          <a:xfrm>
            <a:off x="4368157" y="3799490"/>
            <a:ext cx="6892635" cy="2191001"/>
          </a:xfrm>
          <a:prstGeom prst="roundRect">
            <a:avLst>
              <a:gd name="adj" fmla="val 110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7A4569-DE83-3A86-A627-BDA60E302C11}"/>
              </a:ext>
            </a:extLst>
          </p:cNvPr>
          <p:cNvSpPr txBox="1"/>
          <p:nvPr/>
        </p:nvSpPr>
        <p:spPr>
          <a:xfrm>
            <a:off x="4368156" y="4202492"/>
            <a:ext cx="68926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Menlo Park, our home, is the epicenter of the AI revolution and drug discovery breakthroughs</a:t>
            </a:r>
          </a:p>
        </p:txBody>
      </p:sp>
    </p:spTree>
    <p:extLst>
      <p:ext uri="{BB962C8B-B14F-4D97-AF65-F5344CB8AC3E}">
        <p14:creationId xmlns:p14="http://schemas.microsoft.com/office/powerpoint/2010/main" val="62346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64A7-B304-D4ED-B2F1-CC023235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Are Domain and AI Experts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6AC16-E19A-3049-24EE-C45CA74AD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 Copyright © 2025 Technetium THERAPEUTICS All rights reserved.  </a:t>
            </a:r>
            <a:r>
              <a:rPr lang="en-US" b="1" dirty="0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422E17-7999-952A-0AE0-67A3BF8D5FF8}"/>
              </a:ext>
            </a:extLst>
          </p:cNvPr>
          <p:cNvSpPr/>
          <p:nvPr/>
        </p:nvSpPr>
        <p:spPr>
          <a:xfrm>
            <a:off x="931208" y="1418635"/>
            <a:ext cx="4777836" cy="3190086"/>
          </a:xfrm>
          <a:prstGeom prst="roundRect">
            <a:avLst>
              <a:gd name="adj" fmla="val 11025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6DA6D4-7AB2-E05E-9DD0-1BAECECDC1E3}"/>
              </a:ext>
            </a:extLst>
          </p:cNvPr>
          <p:cNvSpPr/>
          <p:nvPr/>
        </p:nvSpPr>
        <p:spPr>
          <a:xfrm>
            <a:off x="6333679" y="1418635"/>
            <a:ext cx="4797668" cy="3190086"/>
          </a:xfrm>
          <a:prstGeom prst="roundRect">
            <a:avLst>
              <a:gd name="adj" fmla="val 11025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92D19C83-3360-AB6E-006B-CBAFEF9F0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37" y="1457005"/>
            <a:ext cx="942976" cy="94297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erson in a suit and tie&#10;&#10;Description automatically generated">
            <a:extLst>
              <a:ext uri="{FF2B5EF4-FFF2-40B4-BE49-F238E27FC236}">
                <a16:creationId xmlns:a16="http://schemas.microsoft.com/office/drawing/2014/main" id="{DCEB29B2-54FB-B127-6775-F5DCACC02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5" t="16665" r="25350" b="43333"/>
          <a:stretch/>
        </p:blipFill>
        <p:spPr>
          <a:xfrm>
            <a:off x="6798304" y="1430503"/>
            <a:ext cx="942975" cy="94297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F7E24FE-4EB6-3D42-4B30-523D242E9CF6}"/>
              </a:ext>
            </a:extLst>
          </p:cNvPr>
          <p:cNvSpPr/>
          <p:nvPr/>
        </p:nvSpPr>
        <p:spPr>
          <a:xfrm rot="16200000" flipV="1">
            <a:off x="4725896" y="2892574"/>
            <a:ext cx="2095742" cy="129446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901E2-3638-1425-AC18-6CD5546EF2D6}"/>
              </a:ext>
            </a:extLst>
          </p:cNvPr>
          <p:cNvSpPr txBox="1"/>
          <p:nvPr/>
        </p:nvSpPr>
        <p:spPr>
          <a:xfrm>
            <a:off x="2442901" y="1655087"/>
            <a:ext cx="2933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</a:rPr>
              <a:t>Cheng Hu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84FCB-A123-5AF3-397F-F740A780B3A8}"/>
              </a:ext>
            </a:extLst>
          </p:cNvPr>
          <p:cNvSpPr txBox="1"/>
          <p:nvPr/>
        </p:nvSpPr>
        <p:spPr>
          <a:xfrm>
            <a:off x="2442901" y="2038807"/>
            <a:ext cx="2931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Co-Founder, CEO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587A5B-2AB3-7389-DCDF-6A51CD8C0353}"/>
              </a:ext>
            </a:extLst>
          </p:cNvPr>
          <p:cNvSpPr txBox="1"/>
          <p:nvPr/>
        </p:nvSpPr>
        <p:spPr>
          <a:xfrm>
            <a:off x="1306347" y="2471020"/>
            <a:ext cx="4059216" cy="2137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Director of medicinal chemistry and team lead for over 10 drug discovery projects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Co-lead of </a:t>
            </a:r>
            <a:r>
              <a:rPr lang="en-US" dirty="0" err="1"/>
              <a:t>Atomwise</a:t>
            </a:r>
            <a:r>
              <a:rPr lang="en-US" dirty="0"/>
              <a:t> AI model development to support drug discovery projects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A0DB900A-8DF0-3178-3736-F57562A63951}"/>
              </a:ext>
            </a:extLst>
          </p:cNvPr>
          <p:cNvSpPr/>
          <p:nvPr/>
        </p:nvSpPr>
        <p:spPr>
          <a:xfrm rot="16200000" flipV="1">
            <a:off x="10148199" y="2892573"/>
            <a:ext cx="2095742" cy="129446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80EBE-7D18-9EB6-02EC-3A07B4DC0288}"/>
              </a:ext>
            </a:extLst>
          </p:cNvPr>
          <p:cNvSpPr txBox="1"/>
          <p:nvPr/>
        </p:nvSpPr>
        <p:spPr>
          <a:xfrm>
            <a:off x="7871313" y="1579230"/>
            <a:ext cx="2933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</a:rPr>
              <a:t>Chunlin Wang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B5B0E-32CB-B435-7FC0-45C89845D70C}"/>
              </a:ext>
            </a:extLst>
          </p:cNvPr>
          <p:cNvSpPr txBox="1"/>
          <p:nvPr/>
        </p:nvSpPr>
        <p:spPr>
          <a:xfrm>
            <a:off x="7871313" y="1962950"/>
            <a:ext cx="2931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Co-Founder, CTO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1C160-B763-5C0A-81FD-4D7584BE38C6}"/>
              </a:ext>
            </a:extLst>
          </p:cNvPr>
          <p:cNvSpPr txBox="1"/>
          <p:nvPr/>
        </p:nvSpPr>
        <p:spPr>
          <a:xfrm>
            <a:off x="6557110" y="2526260"/>
            <a:ext cx="4059216" cy="1805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q"/>
            </a:pPr>
            <a:r>
              <a:rPr lang="en-US" dirty="0"/>
              <a:t>Founder of several successful companies in the biotech industries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Inventor of several innovative algorithms that have become industry standards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28566D-4B87-55B4-A2E6-4283967014BF}"/>
              </a:ext>
            </a:extLst>
          </p:cNvPr>
          <p:cNvSpPr txBox="1"/>
          <p:nvPr/>
        </p:nvSpPr>
        <p:spPr>
          <a:xfrm>
            <a:off x="1060175" y="5040730"/>
            <a:ext cx="100711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+mj-lt"/>
              </a:defRPr>
            </a:lvl1pPr>
          </a:lstStyle>
          <a:p>
            <a:pPr algn="l"/>
            <a:r>
              <a:rPr lang="en-US" sz="2800" dirty="0"/>
              <a:t>Technetium Therapeutics founders are biotech industry veterans who are at the forefront of 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5459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BF9168F8-98AC-6326-4D6C-00937A3164A4}"/>
              </a:ext>
            </a:extLst>
          </p:cNvPr>
          <p:cNvGrpSpPr/>
          <p:nvPr/>
        </p:nvGrpSpPr>
        <p:grpSpPr>
          <a:xfrm>
            <a:off x="4306721" y="1307464"/>
            <a:ext cx="3578558" cy="3012978"/>
            <a:chOff x="3671459" y="1387650"/>
            <a:chExt cx="4849082" cy="408269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0A1D2D2-4C8B-F067-0B39-F136CE825BD1}"/>
                </a:ext>
              </a:extLst>
            </p:cNvPr>
            <p:cNvGrpSpPr/>
            <p:nvPr/>
          </p:nvGrpSpPr>
          <p:grpSpPr>
            <a:xfrm>
              <a:off x="3671459" y="1387650"/>
              <a:ext cx="4849082" cy="4082699"/>
              <a:chOff x="13422439" y="1667622"/>
              <a:chExt cx="4849082" cy="4082699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10D2FB0-8C85-85C5-1EB7-387FA90984E5}"/>
                  </a:ext>
                </a:extLst>
              </p:cNvPr>
              <p:cNvSpPr/>
              <p:nvPr/>
            </p:nvSpPr>
            <p:spPr>
              <a:xfrm>
                <a:off x="13961268" y="2029286"/>
                <a:ext cx="3128009" cy="3128010"/>
              </a:xfrm>
              <a:custGeom>
                <a:avLst/>
                <a:gdLst>
                  <a:gd name="connsiteX0" fmla="*/ 1564005 w 3128009"/>
                  <a:gd name="connsiteY0" fmla="*/ 0 h 3128010"/>
                  <a:gd name="connsiteX1" fmla="*/ 0 w 3128009"/>
                  <a:gd name="connsiteY1" fmla="*/ 1564005 h 3128010"/>
                  <a:gd name="connsiteX2" fmla="*/ 1564005 w 3128009"/>
                  <a:gd name="connsiteY2" fmla="*/ 3128010 h 3128010"/>
                  <a:gd name="connsiteX3" fmla="*/ 3128010 w 3128009"/>
                  <a:gd name="connsiteY3" fmla="*/ 1564005 h 3128010"/>
                  <a:gd name="connsiteX4" fmla="*/ 1564005 w 3128009"/>
                  <a:gd name="connsiteY4" fmla="*/ 0 h 3128010"/>
                  <a:gd name="connsiteX5" fmla="*/ 1564005 w 3128009"/>
                  <a:gd name="connsiteY5" fmla="*/ 2951417 h 3128010"/>
                  <a:gd name="connsiteX6" fmla="*/ 176594 w 3128009"/>
                  <a:gd name="connsiteY6" fmla="*/ 1564005 h 3128010"/>
                  <a:gd name="connsiteX7" fmla="*/ 1564005 w 3128009"/>
                  <a:gd name="connsiteY7" fmla="*/ 176594 h 3128010"/>
                  <a:gd name="connsiteX8" fmla="*/ 2951416 w 3128009"/>
                  <a:gd name="connsiteY8" fmla="*/ 1564005 h 3128010"/>
                  <a:gd name="connsiteX9" fmla="*/ 1564005 w 3128009"/>
                  <a:gd name="connsiteY9" fmla="*/ 2951417 h 312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28009" h="3128010">
                    <a:moveTo>
                      <a:pt x="1564005" y="0"/>
                    </a:moveTo>
                    <a:cubicBezTo>
                      <a:pt x="700278" y="0"/>
                      <a:pt x="0" y="700183"/>
                      <a:pt x="0" y="1564005"/>
                    </a:cubicBezTo>
                    <a:cubicBezTo>
                      <a:pt x="0" y="2427827"/>
                      <a:pt x="700183" y="3128010"/>
                      <a:pt x="1564005" y="3128010"/>
                    </a:cubicBezTo>
                    <a:cubicBezTo>
                      <a:pt x="2427828" y="3128010"/>
                      <a:pt x="3128010" y="2427827"/>
                      <a:pt x="3128010" y="1564005"/>
                    </a:cubicBezTo>
                    <a:cubicBezTo>
                      <a:pt x="3128010" y="700183"/>
                      <a:pt x="2427828" y="0"/>
                      <a:pt x="1564005" y="0"/>
                    </a:cubicBezTo>
                    <a:close/>
                    <a:moveTo>
                      <a:pt x="1564005" y="2951417"/>
                    </a:moveTo>
                    <a:cubicBezTo>
                      <a:pt x="797814" y="2951417"/>
                      <a:pt x="176594" y="2330291"/>
                      <a:pt x="176594" y="1564005"/>
                    </a:cubicBezTo>
                    <a:cubicBezTo>
                      <a:pt x="176594" y="797814"/>
                      <a:pt x="797719" y="176594"/>
                      <a:pt x="1564005" y="176594"/>
                    </a:cubicBezTo>
                    <a:cubicBezTo>
                      <a:pt x="2330291" y="176594"/>
                      <a:pt x="2951416" y="797719"/>
                      <a:pt x="2951416" y="1564005"/>
                    </a:cubicBezTo>
                    <a:cubicBezTo>
                      <a:pt x="2951416" y="2330196"/>
                      <a:pt x="2330291" y="2951417"/>
                      <a:pt x="1564005" y="29514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E9864C0-8B28-3CDD-2A74-B013C2068787}"/>
                  </a:ext>
                </a:extLst>
              </p:cNvPr>
              <p:cNvSpPr/>
              <p:nvPr/>
            </p:nvSpPr>
            <p:spPr>
              <a:xfrm>
                <a:off x="16191642" y="2590880"/>
                <a:ext cx="2004822" cy="2004821"/>
              </a:xfrm>
              <a:custGeom>
                <a:avLst/>
                <a:gdLst>
                  <a:gd name="connsiteX0" fmla="*/ 2004822 w 2004822"/>
                  <a:gd name="connsiteY0" fmla="*/ 1002411 h 2004821"/>
                  <a:gd name="connsiteX1" fmla="*/ 1002411 w 2004822"/>
                  <a:gd name="connsiteY1" fmla="*/ 2004822 h 2004821"/>
                  <a:gd name="connsiteX2" fmla="*/ 0 w 2004822"/>
                  <a:gd name="connsiteY2" fmla="*/ 1002411 h 2004821"/>
                  <a:gd name="connsiteX3" fmla="*/ 1002411 w 2004822"/>
                  <a:gd name="connsiteY3" fmla="*/ 0 h 2004821"/>
                  <a:gd name="connsiteX4" fmla="*/ 2004822 w 2004822"/>
                  <a:gd name="connsiteY4" fmla="*/ 1002411 h 200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4822" h="2004821">
                    <a:moveTo>
                      <a:pt x="2004822" y="1002411"/>
                    </a:moveTo>
                    <a:cubicBezTo>
                      <a:pt x="2004822" y="1556027"/>
                      <a:pt x="1556028" y="2004822"/>
                      <a:pt x="1002411" y="2004822"/>
                    </a:cubicBezTo>
                    <a:cubicBezTo>
                      <a:pt x="448795" y="2004822"/>
                      <a:pt x="0" y="1556027"/>
                      <a:pt x="0" y="1002411"/>
                    </a:cubicBezTo>
                    <a:cubicBezTo>
                      <a:pt x="0" y="448795"/>
                      <a:pt x="448795" y="0"/>
                      <a:pt x="1002411" y="0"/>
                    </a:cubicBezTo>
                    <a:cubicBezTo>
                      <a:pt x="1556028" y="0"/>
                      <a:pt x="2004822" y="448795"/>
                      <a:pt x="2004822" y="10024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278E12A-833D-F82A-8268-15628346AEBD}"/>
                  </a:ext>
                </a:extLst>
              </p:cNvPr>
              <p:cNvSpPr/>
              <p:nvPr/>
            </p:nvSpPr>
            <p:spPr>
              <a:xfrm>
                <a:off x="13574932" y="1848914"/>
                <a:ext cx="4431072" cy="3812499"/>
              </a:xfrm>
              <a:custGeom>
                <a:avLst/>
                <a:gdLst>
                  <a:gd name="connsiteX0" fmla="*/ 3616073 w 4431072"/>
                  <a:gd name="connsiteY0" fmla="*/ 931990 h 3812499"/>
                  <a:gd name="connsiteX1" fmla="*/ 2839500 w 4431072"/>
                  <a:gd name="connsiteY1" fmla="*/ 1515587 h 3812499"/>
                  <a:gd name="connsiteX2" fmla="*/ 2643000 w 4431072"/>
                  <a:gd name="connsiteY2" fmla="*/ 1664272 h 3812499"/>
                  <a:gd name="connsiteX3" fmla="*/ 2642428 w 4431072"/>
                  <a:gd name="connsiteY3" fmla="*/ 1664272 h 3812499"/>
                  <a:gd name="connsiteX4" fmla="*/ 2360583 w 4431072"/>
                  <a:gd name="connsiteY4" fmla="*/ 1502061 h 3812499"/>
                  <a:gd name="connsiteX5" fmla="*/ 1979488 w 4431072"/>
                  <a:gd name="connsiteY5" fmla="*/ 1268317 h 3812499"/>
                  <a:gd name="connsiteX6" fmla="*/ 1738886 w 4431072"/>
                  <a:gd name="connsiteY6" fmla="*/ 1316800 h 3812499"/>
                  <a:gd name="connsiteX7" fmla="*/ 1494380 w 4431072"/>
                  <a:gd name="connsiteY7" fmla="*/ 1275080 h 3812499"/>
                  <a:gd name="connsiteX8" fmla="*/ 1490474 w 4431072"/>
                  <a:gd name="connsiteY8" fmla="*/ 1271175 h 3812499"/>
                  <a:gd name="connsiteX9" fmla="*/ 1421990 w 4431072"/>
                  <a:gd name="connsiteY9" fmla="*/ 966375 h 3812499"/>
                  <a:gd name="connsiteX10" fmla="*/ 1459994 w 4431072"/>
                  <a:gd name="connsiteY10" fmla="*/ 692150 h 3812499"/>
                  <a:gd name="connsiteX11" fmla="*/ 756287 w 4431072"/>
                  <a:gd name="connsiteY11" fmla="*/ 445 h 3812499"/>
                  <a:gd name="connsiteX12" fmla="*/ 383 w 4431072"/>
                  <a:gd name="connsiteY12" fmla="*/ 754444 h 3812499"/>
                  <a:gd name="connsiteX13" fmla="*/ 705138 w 4431072"/>
                  <a:gd name="connsiteY13" fmla="*/ 1460532 h 3812499"/>
                  <a:gd name="connsiteX14" fmla="*/ 1109189 w 4431072"/>
                  <a:gd name="connsiteY14" fmla="*/ 1355186 h 3812499"/>
                  <a:gd name="connsiteX15" fmla="*/ 1395129 w 4431072"/>
                  <a:gd name="connsiteY15" fmla="*/ 1374140 h 3812499"/>
                  <a:gd name="connsiteX16" fmla="*/ 1400844 w 4431072"/>
                  <a:gd name="connsiteY16" fmla="*/ 1378903 h 3812499"/>
                  <a:gd name="connsiteX17" fmla="*/ 1486283 w 4431072"/>
                  <a:gd name="connsiteY17" fmla="*/ 1633316 h 3812499"/>
                  <a:gd name="connsiteX18" fmla="*/ 1474282 w 4431072"/>
                  <a:gd name="connsiteY18" fmla="*/ 1776095 h 3812499"/>
                  <a:gd name="connsiteX19" fmla="*/ 1583915 w 4431072"/>
                  <a:gd name="connsiteY19" fmla="*/ 2049367 h 3812499"/>
                  <a:gd name="connsiteX20" fmla="*/ 1584581 w 4431072"/>
                  <a:gd name="connsiteY20" fmla="*/ 2182146 h 3812499"/>
                  <a:gd name="connsiteX21" fmla="*/ 1580105 w 4431072"/>
                  <a:gd name="connsiteY21" fmla="*/ 2187671 h 3812499"/>
                  <a:gd name="connsiteX22" fmla="*/ 1438277 w 4431072"/>
                  <a:gd name="connsiteY22" fmla="*/ 2223104 h 3812499"/>
                  <a:gd name="connsiteX23" fmla="*/ 1112427 w 4431072"/>
                  <a:gd name="connsiteY23" fmla="*/ 2161477 h 3812499"/>
                  <a:gd name="connsiteX24" fmla="*/ 298897 w 4431072"/>
                  <a:gd name="connsiteY24" fmla="*/ 2993105 h 3812499"/>
                  <a:gd name="connsiteX25" fmla="*/ 1140240 w 4431072"/>
                  <a:gd name="connsiteY25" fmla="*/ 3812350 h 3812499"/>
                  <a:gd name="connsiteX26" fmla="*/ 1949865 w 4431072"/>
                  <a:gd name="connsiteY26" fmla="*/ 3004058 h 3812499"/>
                  <a:gd name="connsiteX27" fmla="*/ 1701358 w 4431072"/>
                  <a:gd name="connsiteY27" fmla="*/ 2396649 h 3812499"/>
                  <a:gd name="connsiteX28" fmla="*/ 1677450 w 4431072"/>
                  <a:gd name="connsiteY28" fmla="*/ 2252060 h 3812499"/>
                  <a:gd name="connsiteX29" fmla="*/ 1678784 w 4431072"/>
                  <a:gd name="connsiteY29" fmla="*/ 2249583 h 3812499"/>
                  <a:gd name="connsiteX30" fmla="*/ 1803942 w 4431072"/>
                  <a:gd name="connsiteY30" fmla="*/ 2198529 h 3812499"/>
                  <a:gd name="connsiteX31" fmla="*/ 1906622 w 4431072"/>
                  <a:gd name="connsiteY31" fmla="*/ 2219389 h 3812499"/>
                  <a:gd name="connsiteX32" fmla="*/ 2360393 w 4431072"/>
                  <a:gd name="connsiteY32" fmla="*/ 1987455 h 3812499"/>
                  <a:gd name="connsiteX33" fmla="*/ 2642714 w 4431072"/>
                  <a:gd name="connsiteY33" fmla="*/ 1824482 h 3812499"/>
                  <a:gd name="connsiteX34" fmla="*/ 2642714 w 4431072"/>
                  <a:gd name="connsiteY34" fmla="*/ 1824482 h 3812499"/>
                  <a:gd name="connsiteX35" fmla="*/ 2839310 w 4431072"/>
                  <a:gd name="connsiteY35" fmla="*/ 1973739 h 3812499"/>
                  <a:gd name="connsiteX36" fmla="*/ 3618740 w 4431072"/>
                  <a:gd name="connsiteY36" fmla="*/ 2556860 h 3812499"/>
                  <a:gd name="connsiteX37" fmla="*/ 4430842 w 4431072"/>
                  <a:gd name="connsiteY37" fmla="*/ 1724946 h 3812499"/>
                  <a:gd name="connsiteX38" fmla="*/ 3616073 w 4431072"/>
                  <a:gd name="connsiteY38" fmla="*/ 931990 h 3812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431072" h="3812499">
                    <a:moveTo>
                      <a:pt x="3616073" y="931990"/>
                    </a:moveTo>
                    <a:cubicBezTo>
                      <a:pt x="3248218" y="933323"/>
                      <a:pt x="2937989" y="1179259"/>
                      <a:pt x="2839500" y="1515587"/>
                    </a:cubicBezTo>
                    <a:cubicBezTo>
                      <a:pt x="2813783" y="1603312"/>
                      <a:pt x="2734439" y="1664272"/>
                      <a:pt x="2643000" y="1664272"/>
                    </a:cubicBezTo>
                    <a:lnTo>
                      <a:pt x="2642428" y="1664272"/>
                    </a:lnTo>
                    <a:cubicBezTo>
                      <a:pt x="2526318" y="1664272"/>
                      <a:pt x="2419924" y="1601883"/>
                      <a:pt x="2360583" y="1502061"/>
                    </a:cubicBezTo>
                    <a:cubicBezTo>
                      <a:pt x="2282002" y="1369759"/>
                      <a:pt x="2141222" y="1277938"/>
                      <a:pt x="1979488" y="1268317"/>
                    </a:cubicBezTo>
                    <a:cubicBezTo>
                      <a:pt x="1892810" y="1263174"/>
                      <a:pt x="1810705" y="1281176"/>
                      <a:pt x="1738886" y="1316800"/>
                    </a:cubicBezTo>
                    <a:cubicBezTo>
                      <a:pt x="1657352" y="1357281"/>
                      <a:pt x="1558769" y="1339374"/>
                      <a:pt x="1494380" y="1275080"/>
                    </a:cubicBezTo>
                    <a:lnTo>
                      <a:pt x="1490474" y="1271175"/>
                    </a:lnTo>
                    <a:cubicBezTo>
                      <a:pt x="1410655" y="1191355"/>
                      <a:pt x="1385509" y="1073245"/>
                      <a:pt x="1421990" y="966375"/>
                    </a:cubicBezTo>
                    <a:cubicBezTo>
                      <a:pt x="1451136" y="881031"/>
                      <a:pt x="1464852" y="788448"/>
                      <a:pt x="1459994" y="692150"/>
                    </a:cubicBezTo>
                    <a:cubicBezTo>
                      <a:pt x="1441421" y="328676"/>
                      <a:pt x="1120047" y="13018"/>
                      <a:pt x="756287" y="445"/>
                    </a:cubicBezTo>
                    <a:cubicBezTo>
                      <a:pt x="333092" y="-14129"/>
                      <a:pt x="-13142" y="331438"/>
                      <a:pt x="383" y="754444"/>
                    </a:cubicBezTo>
                    <a:cubicBezTo>
                      <a:pt x="12194" y="1124776"/>
                      <a:pt x="334901" y="1448054"/>
                      <a:pt x="705138" y="1460532"/>
                    </a:cubicBezTo>
                    <a:cubicBezTo>
                      <a:pt x="853347" y="1465580"/>
                      <a:pt x="992126" y="1426337"/>
                      <a:pt x="1109189" y="1355186"/>
                    </a:cubicBezTo>
                    <a:cubicBezTo>
                      <a:pt x="1199390" y="1300321"/>
                      <a:pt x="1313976" y="1306703"/>
                      <a:pt x="1395129" y="1374140"/>
                    </a:cubicBezTo>
                    <a:lnTo>
                      <a:pt x="1400844" y="1378903"/>
                    </a:lnTo>
                    <a:cubicBezTo>
                      <a:pt x="1475139" y="1440720"/>
                      <a:pt x="1508762" y="1539304"/>
                      <a:pt x="1486283" y="1633316"/>
                    </a:cubicBezTo>
                    <a:cubicBezTo>
                      <a:pt x="1475425" y="1678750"/>
                      <a:pt x="1471043" y="1726661"/>
                      <a:pt x="1474282" y="1776095"/>
                    </a:cubicBezTo>
                    <a:cubicBezTo>
                      <a:pt x="1480949" y="1879251"/>
                      <a:pt x="1521050" y="1974025"/>
                      <a:pt x="1583915" y="2049367"/>
                    </a:cubicBezTo>
                    <a:cubicBezTo>
                      <a:pt x="1615919" y="2087658"/>
                      <a:pt x="1616014" y="2143379"/>
                      <a:pt x="1584581" y="2182146"/>
                    </a:cubicBezTo>
                    <a:lnTo>
                      <a:pt x="1580105" y="2187671"/>
                    </a:lnTo>
                    <a:cubicBezTo>
                      <a:pt x="1546005" y="2229771"/>
                      <a:pt x="1488379" y="2243678"/>
                      <a:pt x="1438277" y="2223104"/>
                    </a:cubicBezTo>
                    <a:cubicBezTo>
                      <a:pt x="1338074" y="2181860"/>
                      <a:pt x="1227965" y="2159762"/>
                      <a:pt x="1112427" y="2161477"/>
                    </a:cubicBezTo>
                    <a:cubicBezTo>
                      <a:pt x="661037" y="2167954"/>
                      <a:pt x="295658" y="2541715"/>
                      <a:pt x="298897" y="2993105"/>
                    </a:cubicBezTo>
                    <a:cubicBezTo>
                      <a:pt x="302231" y="3451447"/>
                      <a:pt x="679135" y="3821018"/>
                      <a:pt x="1140240" y="3812350"/>
                    </a:cubicBezTo>
                    <a:cubicBezTo>
                      <a:pt x="1581057" y="3804158"/>
                      <a:pt x="1940912" y="3444875"/>
                      <a:pt x="1949865" y="3004058"/>
                    </a:cubicBezTo>
                    <a:cubicBezTo>
                      <a:pt x="1954723" y="2765838"/>
                      <a:pt x="1858520" y="2550192"/>
                      <a:pt x="1701358" y="2396649"/>
                    </a:cubicBezTo>
                    <a:cubicBezTo>
                      <a:pt x="1662496" y="2358644"/>
                      <a:pt x="1652209" y="2300256"/>
                      <a:pt x="1677450" y="2252060"/>
                    </a:cubicBezTo>
                    <a:lnTo>
                      <a:pt x="1678784" y="2249583"/>
                    </a:lnTo>
                    <a:cubicBezTo>
                      <a:pt x="1702501" y="2204339"/>
                      <a:pt x="1755269" y="2182813"/>
                      <a:pt x="1803942" y="2198529"/>
                    </a:cubicBezTo>
                    <a:cubicBezTo>
                      <a:pt x="1836803" y="2209102"/>
                      <a:pt x="1871189" y="2216246"/>
                      <a:pt x="1906622" y="2219389"/>
                    </a:cubicBezTo>
                    <a:cubicBezTo>
                      <a:pt x="2099122" y="2236438"/>
                      <a:pt x="2270572" y="2138998"/>
                      <a:pt x="2360393" y="1987455"/>
                    </a:cubicBezTo>
                    <a:cubicBezTo>
                      <a:pt x="2419829" y="1887347"/>
                      <a:pt x="2526223" y="1824482"/>
                      <a:pt x="2642714" y="1824482"/>
                    </a:cubicBezTo>
                    <a:lnTo>
                      <a:pt x="2642714" y="1824482"/>
                    </a:lnTo>
                    <a:cubicBezTo>
                      <a:pt x="2734344" y="1824482"/>
                      <a:pt x="2813592" y="1885823"/>
                      <a:pt x="2839310" y="1973739"/>
                    </a:cubicBezTo>
                    <a:cubicBezTo>
                      <a:pt x="2938275" y="2310734"/>
                      <a:pt x="3249742" y="2556860"/>
                      <a:pt x="3618740" y="2556860"/>
                    </a:cubicBezTo>
                    <a:cubicBezTo>
                      <a:pt x="4073940" y="2556860"/>
                      <a:pt x="4441605" y="2182527"/>
                      <a:pt x="4430842" y="1724946"/>
                    </a:cubicBezTo>
                    <a:cubicBezTo>
                      <a:pt x="4420841" y="1285177"/>
                      <a:pt x="4055747" y="930370"/>
                      <a:pt x="3616073" y="9319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94C23B1-DBD0-13B9-D446-F0BC6F405E6A}"/>
                  </a:ext>
                </a:extLst>
              </p:cNvPr>
              <p:cNvSpPr/>
              <p:nvPr/>
            </p:nvSpPr>
            <p:spPr>
              <a:xfrm>
                <a:off x="14995017" y="3063034"/>
                <a:ext cx="1060513" cy="1060513"/>
              </a:xfrm>
              <a:custGeom>
                <a:avLst/>
                <a:gdLst>
                  <a:gd name="connsiteX0" fmla="*/ 1060514 w 1060513"/>
                  <a:gd name="connsiteY0" fmla="*/ 530257 h 1060513"/>
                  <a:gd name="connsiteX1" fmla="*/ 530257 w 1060513"/>
                  <a:gd name="connsiteY1" fmla="*/ 1060514 h 1060513"/>
                  <a:gd name="connsiteX2" fmla="*/ 0 w 1060513"/>
                  <a:gd name="connsiteY2" fmla="*/ 530257 h 1060513"/>
                  <a:gd name="connsiteX3" fmla="*/ 530257 w 1060513"/>
                  <a:gd name="connsiteY3" fmla="*/ 0 h 1060513"/>
                  <a:gd name="connsiteX4" fmla="*/ 1060514 w 1060513"/>
                  <a:gd name="connsiteY4" fmla="*/ 530257 h 1060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513" h="1060513">
                    <a:moveTo>
                      <a:pt x="1060514" y="530257"/>
                    </a:moveTo>
                    <a:cubicBezTo>
                      <a:pt x="1060514" y="823110"/>
                      <a:pt x="823109" y="1060514"/>
                      <a:pt x="530257" y="1060514"/>
                    </a:cubicBezTo>
                    <a:cubicBezTo>
                      <a:pt x="237404" y="1060514"/>
                      <a:pt x="0" y="823110"/>
                      <a:pt x="0" y="530257"/>
                    </a:cubicBezTo>
                    <a:cubicBezTo>
                      <a:pt x="0" y="237404"/>
                      <a:pt x="237404" y="0"/>
                      <a:pt x="530257" y="0"/>
                    </a:cubicBezTo>
                    <a:cubicBezTo>
                      <a:pt x="823109" y="0"/>
                      <a:pt x="1060514" y="237404"/>
                      <a:pt x="1060514" y="530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DFF5FA-3FD0-F1CA-C73D-7E4CA1925FFF}"/>
                  </a:ext>
                </a:extLst>
              </p:cNvPr>
              <p:cNvSpPr/>
              <p:nvPr/>
            </p:nvSpPr>
            <p:spPr>
              <a:xfrm>
                <a:off x="15060072" y="3128090"/>
                <a:ext cx="930401" cy="930402"/>
              </a:xfrm>
              <a:custGeom>
                <a:avLst/>
                <a:gdLst>
                  <a:gd name="connsiteX0" fmla="*/ 930402 w 930401"/>
                  <a:gd name="connsiteY0" fmla="*/ 465201 h 930402"/>
                  <a:gd name="connsiteX1" fmla="*/ 465201 w 930401"/>
                  <a:gd name="connsiteY1" fmla="*/ 930402 h 930402"/>
                  <a:gd name="connsiteX2" fmla="*/ 0 w 930401"/>
                  <a:gd name="connsiteY2" fmla="*/ 465201 h 930402"/>
                  <a:gd name="connsiteX3" fmla="*/ 465201 w 930401"/>
                  <a:gd name="connsiteY3" fmla="*/ 0 h 930402"/>
                  <a:gd name="connsiteX4" fmla="*/ 930402 w 930401"/>
                  <a:gd name="connsiteY4" fmla="*/ 465201 h 930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0401" h="930402">
                    <a:moveTo>
                      <a:pt x="930402" y="465201"/>
                    </a:moveTo>
                    <a:cubicBezTo>
                      <a:pt x="930402" y="722125"/>
                      <a:pt x="722124" y="930402"/>
                      <a:pt x="465201" y="930402"/>
                    </a:cubicBezTo>
                    <a:cubicBezTo>
                      <a:pt x="208278" y="930402"/>
                      <a:pt x="0" y="722125"/>
                      <a:pt x="0" y="465201"/>
                    </a:cubicBezTo>
                    <a:cubicBezTo>
                      <a:pt x="0" y="208278"/>
                      <a:pt x="208278" y="0"/>
                      <a:pt x="465201" y="0"/>
                    </a:cubicBezTo>
                    <a:cubicBezTo>
                      <a:pt x="722125" y="0"/>
                      <a:pt x="930402" y="208278"/>
                      <a:pt x="930402" y="46520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F8F8F8"/>
                  </a:gs>
                  <a:gs pos="100000">
                    <a:srgbClr val="F1F2F2"/>
                  </a:gs>
                </a:gsLst>
                <a:lin ang="27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3" name="Graphic 2">
                <a:extLst>
                  <a:ext uri="{FF2B5EF4-FFF2-40B4-BE49-F238E27FC236}">
                    <a16:creationId xmlns:a16="http://schemas.microsoft.com/office/drawing/2014/main" id="{8DE63268-FA2F-BEDF-801C-EB8B7B2D614F}"/>
                  </a:ext>
                </a:extLst>
              </p:cNvPr>
              <p:cNvGrpSpPr/>
              <p:nvPr/>
            </p:nvGrpSpPr>
            <p:grpSpPr>
              <a:xfrm>
                <a:off x="13785056" y="4529598"/>
                <a:ext cx="1600009" cy="1220723"/>
                <a:chOff x="4031456" y="4248244"/>
                <a:chExt cx="1600009" cy="1220723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BB5D4D3-FC63-AF92-1417-4173BE2736AF}"/>
                    </a:ext>
                  </a:extLst>
                </p:cNvPr>
                <p:cNvSpPr/>
                <p:nvPr/>
              </p:nvSpPr>
              <p:spPr>
                <a:xfrm>
                  <a:off x="4031456" y="4276914"/>
                  <a:ext cx="1600009" cy="1192053"/>
                </a:xfrm>
                <a:custGeom>
                  <a:avLst/>
                  <a:gdLst>
                    <a:gd name="connsiteX0" fmla="*/ 1600010 w 1600009"/>
                    <a:gd name="connsiteY0" fmla="*/ 883158 h 1192053"/>
                    <a:gd name="connsiteX1" fmla="*/ 914686 w 1600009"/>
                    <a:gd name="connsiteY1" fmla="*/ 1192054 h 1192053"/>
                    <a:gd name="connsiteX2" fmla="*/ 0 w 1600009"/>
                    <a:gd name="connsiteY2" fmla="*/ 277368 h 1192053"/>
                    <a:gd name="connsiteX3" fmla="*/ 42767 w 1600009"/>
                    <a:gd name="connsiteY3" fmla="*/ 0 h 1192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0009" h="1192053">
                      <a:moveTo>
                        <a:pt x="1600010" y="883158"/>
                      </a:moveTo>
                      <a:cubicBezTo>
                        <a:pt x="1432465" y="1072610"/>
                        <a:pt x="1187482" y="1192054"/>
                        <a:pt x="914686" y="1192054"/>
                      </a:cubicBezTo>
                      <a:cubicBezTo>
                        <a:pt x="409575" y="1192054"/>
                        <a:pt x="0" y="782574"/>
                        <a:pt x="0" y="277368"/>
                      </a:cubicBezTo>
                      <a:cubicBezTo>
                        <a:pt x="0" y="180689"/>
                        <a:pt x="15050" y="87535"/>
                        <a:pt x="42767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ysDot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8D45244-3897-1EC4-E9CF-8F272F61B9BD}"/>
                    </a:ext>
                  </a:extLst>
                </p:cNvPr>
                <p:cNvSpPr/>
                <p:nvPr/>
              </p:nvSpPr>
              <p:spPr>
                <a:xfrm>
                  <a:off x="4044696" y="4248244"/>
                  <a:ext cx="57530" cy="57530"/>
                </a:xfrm>
                <a:custGeom>
                  <a:avLst/>
                  <a:gdLst>
                    <a:gd name="connsiteX0" fmla="*/ 57531 w 57530"/>
                    <a:gd name="connsiteY0" fmla="*/ 28765 h 57530"/>
                    <a:gd name="connsiteX1" fmla="*/ 28766 w 57530"/>
                    <a:gd name="connsiteY1" fmla="*/ 57531 h 57530"/>
                    <a:gd name="connsiteX2" fmla="*/ 0 w 57530"/>
                    <a:gd name="connsiteY2" fmla="*/ 28765 h 57530"/>
                    <a:gd name="connsiteX3" fmla="*/ 28766 w 57530"/>
                    <a:gd name="connsiteY3" fmla="*/ 0 h 57530"/>
                    <a:gd name="connsiteX4" fmla="*/ 57531 w 57530"/>
                    <a:gd name="connsiteY4" fmla="*/ 28765 h 57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530" h="57530">
                      <a:moveTo>
                        <a:pt x="57531" y="28765"/>
                      </a:moveTo>
                      <a:cubicBezTo>
                        <a:pt x="57531" y="44652"/>
                        <a:pt x="44652" y="57531"/>
                        <a:pt x="28766" y="57531"/>
                      </a:cubicBezTo>
                      <a:cubicBezTo>
                        <a:pt x="12879" y="57531"/>
                        <a:pt x="0" y="44652"/>
                        <a:pt x="0" y="28765"/>
                      </a:cubicBezTo>
                      <a:cubicBezTo>
                        <a:pt x="0" y="12879"/>
                        <a:pt x="12879" y="0"/>
                        <a:pt x="28766" y="0"/>
                      </a:cubicBezTo>
                      <a:cubicBezTo>
                        <a:pt x="44652" y="0"/>
                        <a:pt x="57531" y="12879"/>
                        <a:pt x="57531" y="28765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FAC82C-2314-7E35-3550-CED971348B4D}"/>
                  </a:ext>
                </a:extLst>
              </p:cNvPr>
              <p:cNvSpPr/>
              <p:nvPr/>
            </p:nvSpPr>
            <p:spPr>
              <a:xfrm>
                <a:off x="13422439" y="1696387"/>
                <a:ext cx="882967" cy="1545526"/>
              </a:xfrm>
              <a:custGeom>
                <a:avLst/>
                <a:gdLst>
                  <a:gd name="connsiteX0" fmla="*/ 299371 w 882967"/>
                  <a:gd name="connsiteY0" fmla="*/ 1545527 h 1545526"/>
                  <a:gd name="connsiteX1" fmla="*/ 0 w 882967"/>
                  <a:gd name="connsiteY1" fmla="*/ 882968 h 1545526"/>
                  <a:gd name="connsiteX2" fmla="*/ 882968 w 882967"/>
                  <a:gd name="connsiteY2" fmla="*/ 0 h 154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2967" h="1545526">
                    <a:moveTo>
                      <a:pt x="299371" y="1545527"/>
                    </a:moveTo>
                    <a:cubicBezTo>
                      <a:pt x="115824" y="1383697"/>
                      <a:pt x="0" y="1146810"/>
                      <a:pt x="0" y="882968"/>
                    </a:cubicBezTo>
                    <a:cubicBezTo>
                      <a:pt x="0" y="395287"/>
                      <a:pt x="395288" y="0"/>
                      <a:pt x="882968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ysDot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E7051F5-0B42-21F2-A431-6E75FC530355}"/>
                  </a:ext>
                </a:extLst>
              </p:cNvPr>
              <p:cNvSpPr/>
              <p:nvPr/>
            </p:nvSpPr>
            <p:spPr>
              <a:xfrm>
                <a:off x="15100554" y="2579355"/>
                <a:ext cx="87915" cy="384619"/>
              </a:xfrm>
              <a:custGeom>
                <a:avLst/>
                <a:gdLst>
                  <a:gd name="connsiteX0" fmla="*/ 87916 w 87915"/>
                  <a:gd name="connsiteY0" fmla="*/ 0 h 384619"/>
                  <a:gd name="connsiteX1" fmla="*/ 0 w 87915"/>
                  <a:gd name="connsiteY1" fmla="*/ 384619 h 38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915" h="384619">
                    <a:moveTo>
                      <a:pt x="87916" y="0"/>
                    </a:moveTo>
                    <a:cubicBezTo>
                      <a:pt x="87916" y="137922"/>
                      <a:pt x="56293" y="268415"/>
                      <a:pt x="0" y="384619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ysDot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D64167C-6304-AA91-5765-A2E6358B5D7D}"/>
                  </a:ext>
                </a:extLst>
              </p:cNvPr>
              <p:cNvSpPr/>
              <p:nvPr/>
            </p:nvSpPr>
            <p:spPr>
              <a:xfrm>
                <a:off x="14218443" y="3300969"/>
                <a:ext cx="595979" cy="161353"/>
              </a:xfrm>
              <a:custGeom>
                <a:avLst/>
                <a:gdLst>
                  <a:gd name="connsiteX0" fmla="*/ 595979 w 595979"/>
                  <a:gd name="connsiteY0" fmla="*/ 0 h 161353"/>
                  <a:gd name="connsiteX1" fmla="*/ 87058 w 595979"/>
                  <a:gd name="connsiteY1" fmla="*/ 161354 h 161353"/>
                  <a:gd name="connsiteX2" fmla="*/ 0 w 595979"/>
                  <a:gd name="connsiteY2" fmla="*/ 157163 h 16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5979" h="161353">
                    <a:moveTo>
                      <a:pt x="595979" y="0"/>
                    </a:moveTo>
                    <a:cubicBezTo>
                      <a:pt x="452152" y="101632"/>
                      <a:pt x="276511" y="161354"/>
                      <a:pt x="87058" y="161354"/>
                    </a:cubicBezTo>
                    <a:cubicBezTo>
                      <a:pt x="57721" y="161354"/>
                      <a:pt x="28670" y="159925"/>
                      <a:pt x="0" y="15716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ysDot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457C829-144C-5F7E-8B90-56CA68DCDBFA}"/>
                  </a:ext>
                </a:extLst>
              </p:cNvPr>
              <p:cNvSpPr/>
              <p:nvPr/>
            </p:nvSpPr>
            <p:spPr>
              <a:xfrm>
                <a:off x="14276736" y="1667622"/>
                <a:ext cx="57530" cy="57530"/>
              </a:xfrm>
              <a:custGeom>
                <a:avLst/>
                <a:gdLst>
                  <a:gd name="connsiteX0" fmla="*/ 57531 w 57530"/>
                  <a:gd name="connsiteY0" fmla="*/ 28765 h 57530"/>
                  <a:gd name="connsiteX1" fmla="*/ 28766 w 57530"/>
                  <a:gd name="connsiteY1" fmla="*/ 57531 h 57530"/>
                  <a:gd name="connsiteX2" fmla="*/ 0 w 57530"/>
                  <a:gd name="connsiteY2" fmla="*/ 28765 h 57530"/>
                  <a:gd name="connsiteX3" fmla="*/ 28766 w 57530"/>
                  <a:gd name="connsiteY3" fmla="*/ 0 h 57530"/>
                  <a:gd name="connsiteX4" fmla="*/ 57531 w 57530"/>
                  <a:gd name="connsiteY4" fmla="*/ 28765 h 5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30" h="57530">
                    <a:moveTo>
                      <a:pt x="57531" y="28765"/>
                    </a:moveTo>
                    <a:cubicBezTo>
                      <a:pt x="57531" y="44652"/>
                      <a:pt x="44652" y="57531"/>
                      <a:pt x="28766" y="57531"/>
                    </a:cubicBezTo>
                    <a:cubicBezTo>
                      <a:pt x="12879" y="57531"/>
                      <a:pt x="0" y="44652"/>
                      <a:pt x="0" y="28765"/>
                    </a:cubicBezTo>
                    <a:cubicBezTo>
                      <a:pt x="0" y="12879"/>
                      <a:pt x="12879" y="0"/>
                      <a:pt x="28766" y="0"/>
                    </a:cubicBezTo>
                    <a:cubicBezTo>
                      <a:pt x="44652" y="0"/>
                      <a:pt x="57531" y="12879"/>
                      <a:pt x="57531" y="2876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2168533-7007-45F6-CE86-1785F29FB3BE}"/>
                  </a:ext>
                </a:extLst>
              </p:cNvPr>
              <p:cNvSpPr/>
              <p:nvPr/>
            </p:nvSpPr>
            <p:spPr>
              <a:xfrm>
                <a:off x="15159704" y="2550589"/>
                <a:ext cx="57530" cy="57531"/>
              </a:xfrm>
              <a:custGeom>
                <a:avLst/>
                <a:gdLst>
                  <a:gd name="connsiteX0" fmla="*/ 57531 w 57530"/>
                  <a:gd name="connsiteY0" fmla="*/ 28766 h 57531"/>
                  <a:gd name="connsiteX1" fmla="*/ 28765 w 57530"/>
                  <a:gd name="connsiteY1" fmla="*/ 57531 h 57531"/>
                  <a:gd name="connsiteX2" fmla="*/ 0 w 57530"/>
                  <a:gd name="connsiteY2" fmla="*/ 28766 h 57531"/>
                  <a:gd name="connsiteX3" fmla="*/ 28765 w 57530"/>
                  <a:gd name="connsiteY3" fmla="*/ 0 h 57531"/>
                  <a:gd name="connsiteX4" fmla="*/ 57531 w 57530"/>
                  <a:gd name="connsiteY4" fmla="*/ 28766 h 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30" h="57531">
                    <a:moveTo>
                      <a:pt x="57531" y="28766"/>
                    </a:moveTo>
                    <a:cubicBezTo>
                      <a:pt x="57531" y="44672"/>
                      <a:pt x="44672" y="57531"/>
                      <a:pt x="28765" y="57531"/>
                    </a:cubicBezTo>
                    <a:cubicBezTo>
                      <a:pt x="12859" y="57531"/>
                      <a:pt x="0" y="44672"/>
                      <a:pt x="0" y="28766"/>
                    </a:cubicBezTo>
                    <a:cubicBezTo>
                      <a:pt x="0" y="12859"/>
                      <a:pt x="12859" y="0"/>
                      <a:pt x="28765" y="0"/>
                    </a:cubicBezTo>
                    <a:cubicBezTo>
                      <a:pt x="44672" y="0"/>
                      <a:pt x="57531" y="12859"/>
                      <a:pt x="57531" y="2876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9" name="Graphic 2">
                <a:extLst>
                  <a:ext uri="{FF2B5EF4-FFF2-40B4-BE49-F238E27FC236}">
                    <a16:creationId xmlns:a16="http://schemas.microsoft.com/office/drawing/2014/main" id="{F93F4720-AC08-CCAD-7E1B-65DD41DED561}"/>
                  </a:ext>
                </a:extLst>
              </p:cNvPr>
              <p:cNvGrpSpPr/>
              <p:nvPr/>
            </p:nvGrpSpPr>
            <p:grpSpPr>
              <a:xfrm>
                <a:off x="16140017" y="2515823"/>
                <a:ext cx="2131504" cy="2183606"/>
                <a:chOff x="6386417" y="2234469"/>
                <a:chExt cx="2131504" cy="2183606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6D25D8B5-4AEB-81D1-6D22-3FD71E3B5E08}"/>
                    </a:ext>
                  </a:extLst>
                </p:cNvPr>
                <p:cNvSpPr/>
                <p:nvPr/>
              </p:nvSpPr>
              <p:spPr>
                <a:xfrm>
                  <a:off x="6386417" y="3536060"/>
                  <a:ext cx="382142" cy="618172"/>
                </a:xfrm>
                <a:custGeom>
                  <a:avLst/>
                  <a:gdLst>
                    <a:gd name="connsiteX0" fmla="*/ 382143 w 382142"/>
                    <a:gd name="connsiteY0" fmla="*/ 618173 h 618172"/>
                    <a:gd name="connsiteX1" fmla="*/ 0 w 382142"/>
                    <a:gd name="connsiteY1" fmla="*/ 0 h 61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2142" h="618172">
                      <a:moveTo>
                        <a:pt x="382143" y="618173"/>
                      </a:moveTo>
                      <a:cubicBezTo>
                        <a:pt x="190691" y="465296"/>
                        <a:pt x="52578" y="248412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ysDot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6CDB271E-5EF9-FD44-1164-14AEC3E5E6A7}"/>
                    </a:ext>
                  </a:extLst>
                </p:cNvPr>
                <p:cNvSpPr/>
                <p:nvPr/>
              </p:nvSpPr>
              <p:spPr>
                <a:xfrm>
                  <a:off x="7251096" y="2234469"/>
                  <a:ext cx="1266825" cy="2154935"/>
                </a:xfrm>
                <a:custGeom>
                  <a:avLst/>
                  <a:gdLst>
                    <a:gd name="connsiteX0" fmla="*/ 0 w 1266825"/>
                    <a:gd name="connsiteY0" fmla="*/ 16574 h 2154935"/>
                    <a:gd name="connsiteX1" fmla="*/ 189357 w 1266825"/>
                    <a:gd name="connsiteY1" fmla="*/ 0 h 2154935"/>
                    <a:gd name="connsiteX2" fmla="*/ 1266825 w 1266825"/>
                    <a:gd name="connsiteY2" fmla="*/ 1077468 h 2154935"/>
                    <a:gd name="connsiteX3" fmla="*/ 189357 w 1266825"/>
                    <a:gd name="connsiteY3" fmla="*/ 2154936 h 2154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6825" h="2154935">
                      <a:moveTo>
                        <a:pt x="0" y="16574"/>
                      </a:moveTo>
                      <a:cubicBezTo>
                        <a:pt x="61436" y="5715"/>
                        <a:pt x="124682" y="0"/>
                        <a:pt x="189357" y="0"/>
                      </a:cubicBezTo>
                      <a:cubicBezTo>
                        <a:pt x="784384" y="0"/>
                        <a:pt x="1266825" y="482346"/>
                        <a:pt x="1266825" y="1077468"/>
                      </a:cubicBezTo>
                      <a:cubicBezTo>
                        <a:pt x="1266825" y="1672495"/>
                        <a:pt x="784479" y="2154936"/>
                        <a:pt x="189357" y="2154936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ysDot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A31F2810-365F-BE34-8492-38BCB89F74C4}"/>
                    </a:ext>
                  </a:extLst>
                </p:cNvPr>
                <p:cNvSpPr/>
                <p:nvPr/>
              </p:nvSpPr>
              <p:spPr>
                <a:xfrm>
                  <a:off x="7411497" y="4360544"/>
                  <a:ext cx="57531" cy="57531"/>
                </a:xfrm>
                <a:custGeom>
                  <a:avLst/>
                  <a:gdLst>
                    <a:gd name="connsiteX0" fmla="*/ 57531 w 57531"/>
                    <a:gd name="connsiteY0" fmla="*/ 28766 h 57531"/>
                    <a:gd name="connsiteX1" fmla="*/ 28766 w 57531"/>
                    <a:gd name="connsiteY1" fmla="*/ 57531 h 57531"/>
                    <a:gd name="connsiteX2" fmla="*/ 0 w 57531"/>
                    <a:gd name="connsiteY2" fmla="*/ 28766 h 57531"/>
                    <a:gd name="connsiteX3" fmla="*/ 28766 w 57531"/>
                    <a:gd name="connsiteY3" fmla="*/ 0 h 57531"/>
                    <a:gd name="connsiteX4" fmla="*/ 57531 w 57531"/>
                    <a:gd name="connsiteY4" fmla="*/ 28766 h 57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531" h="57531">
                      <a:moveTo>
                        <a:pt x="57531" y="28766"/>
                      </a:moveTo>
                      <a:cubicBezTo>
                        <a:pt x="57531" y="44672"/>
                        <a:pt x="44672" y="57531"/>
                        <a:pt x="28766" y="57531"/>
                      </a:cubicBezTo>
                      <a:cubicBezTo>
                        <a:pt x="12859" y="57531"/>
                        <a:pt x="0" y="44672"/>
                        <a:pt x="0" y="28766"/>
                      </a:cubicBezTo>
                      <a:cubicBezTo>
                        <a:pt x="0" y="12859"/>
                        <a:pt x="12859" y="0"/>
                        <a:pt x="28766" y="0"/>
                      </a:cubicBezTo>
                      <a:cubicBezTo>
                        <a:pt x="44672" y="0"/>
                        <a:pt x="57531" y="12954"/>
                        <a:pt x="57531" y="28766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12D51D-C4AA-EFFF-7E35-ACC0CD184EE2}"/>
                </a:ext>
              </a:extLst>
            </p:cNvPr>
            <p:cNvSpPr/>
            <p:nvPr/>
          </p:nvSpPr>
          <p:spPr>
            <a:xfrm>
              <a:off x="4014289" y="1770740"/>
              <a:ext cx="1057274" cy="1057285"/>
            </a:xfrm>
            <a:custGeom>
              <a:avLst/>
              <a:gdLst>
                <a:gd name="connsiteX0" fmla="*/ 49041 w 610499"/>
                <a:gd name="connsiteY0" fmla="*/ 470670 h 610506"/>
                <a:gd name="connsiteX1" fmla="*/ 139672 w 610499"/>
                <a:gd name="connsiteY1" fmla="*/ 48573 h 610506"/>
                <a:gd name="connsiteX2" fmla="*/ 561768 w 610499"/>
                <a:gd name="connsiteY2" fmla="*/ 139837 h 610506"/>
                <a:gd name="connsiteX3" fmla="*/ 470504 w 610499"/>
                <a:gd name="connsiteY3" fmla="*/ 561934 h 610506"/>
                <a:gd name="connsiteX4" fmla="*/ 49041 w 610499"/>
                <a:gd name="connsiteY4" fmla="*/ 470670 h 61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499" h="610506">
                  <a:moveTo>
                    <a:pt x="49041" y="470670"/>
                  </a:moveTo>
                  <a:cubicBezTo>
                    <a:pt x="-42857" y="328703"/>
                    <a:pt x="-1661" y="139837"/>
                    <a:pt x="139672" y="48573"/>
                  </a:cubicBezTo>
                  <a:cubicBezTo>
                    <a:pt x="281004" y="-42691"/>
                    <a:pt x="469870" y="-1496"/>
                    <a:pt x="561768" y="139837"/>
                  </a:cubicBezTo>
                  <a:cubicBezTo>
                    <a:pt x="653033" y="281804"/>
                    <a:pt x="612471" y="470670"/>
                    <a:pt x="470504" y="561934"/>
                  </a:cubicBezTo>
                  <a:cubicBezTo>
                    <a:pt x="328538" y="653198"/>
                    <a:pt x="140305" y="612002"/>
                    <a:pt x="49041" y="470670"/>
                  </a:cubicBezTo>
                  <a:close/>
                </a:path>
              </a:pathLst>
            </a:cu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624C100-4E11-2AE9-E6E4-EC8C9669E71B}"/>
                </a:ext>
              </a:extLst>
            </p:cNvPr>
            <p:cNvSpPr/>
            <p:nvPr/>
          </p:nvSpPr>
          <p:spPr>
            <a:xfrm>
              <a:off x="4340398" y="3967338"/>
              <a:ext cx="1194438" cy="1194450"/>
            </a:xfrm>
            <a:custGeom>
              <a:avLst/>
              <a:gdLst>
                <a:gd name="connsiteX0" fmla="*/ 49041 w 610499"/>
                <a:gd name="connsiteY0" fmla="*/ 470670 h 610506"/>
                <a:gd name="connsiteX1" fmla="*/ 139672 w 610499"/>
                <a:gd name="connsiteY1" fmla="*/ 48573 h 610506"/>
                <a:gd name="connsiteX2" fmla="*/ 561768 w 610499"/>
                <a:gd name="connsiteY2" fmla="*/ 139837 h 610506"/>
                <a:gd name="connsiteX3" fmla="*/ 470504 w 610499"/>
                <a:gd name="connsiteY3" fmla="*/ 561934 h 610506"/>
                <a:gd name="connsiteX4" fmla="*/ 49041 w 610499"/>
                <a:gd name="connsiteY4" fmla="*/ 470670 h 61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499" h="610506">
                  <a:moveTo>
                    <a:pt x="49041" y="470670"/>
                  </a:moveTo>
                  <a:cubicBezTo>
                    <a:pt x="-42857" y="328703"/>
                    <a:pt x="-1661" y="139837"/>
                    <a:pt x="139672" y="48573"/>
                  </a:cubicBezTo>
                  <a:cubicBezTo>
                    <a:pt x="281004" y="-42691"/>
                    <a:pt x="469870" y="-1496"/>
                    <a:pt x="561768" y="139837"/>
                  </a:cubicBezTo>
                  <a:cubicBezTo>
                    <a:pt x="653033" y="281804"/>
                    <a:pt x="612471" y="470670"/>
                    <a:pt x="470504" y="561934"/>
                  </a:cubicBezTo>
                  <a:cubicBezTo>
                    <a:pt x="328538" y="653198"/>
                    <a:pt x="140305" y="612002"/>
                    <a:pt x="49041" y="470670"/>
                  </a:cubicBezTo>
                  <a:close/>
                </a:path>
              </a:pathLst>
            </a:cu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4A1128-93CB-E542-04A7-D2FB1F346609}"/>
                </a:ext>
              </a:extLst>
            </p:cNvPr>
            <p:cNvSpPr/>
            <p:nvPr/>
          </p:nvSpPr>
          <p:spPr>
            <a:xfrm>
              <a:off x="6837042" y="2717708"/>
              <a:ext cx="1194438" cy="1194450"/>
            </a:xfrm>
            <a:custGeom>
              <a:avLst/>
              <a:gdLst>
                <a:gd name="connsiteX0" fmla="*/ 49041 w 610499"/>
                <a:gd name="connsiteY0" fmla="*/ 470670 h 610506"/>
                <a:gd name="connsiteX1" fmla="*/ 139672 w 610499"/>
                <a:gd name="connsiteY1" fmla="*/ 48573 h 610506"/>
                <a:gd name="connsiteX2" fmla="*/ 561768 w 610499"/>
                <a:gd name="connsiteY2" fmla="*/ 139837 h 610506"/>
                <a:gd name="connsiteX3" fmla="*/ 470504 w 610499"/>
                <a:gd name="connsiteY3" fmla="*/ 561934 h 610506"/>
                <a:gd name="connsiteX4" fmla="*/ 49041 w 610499"/>
                <a:gd name="connsiteY4" fmla="*/ 470670 h 61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499" h="610506">
                  <a:moveTo>
                    <a:pt x="49041" y="470670"/>
                  </a:moveTo>
                  <a:cubicBezTo>
                    <a:pt x="-42857" y="328703"/>
                    <a:pt x="-1661" y="139837"/>
                    <a:pt x="139672" y="48573"/>
                  </a:cubicBezTo>
                  <a:cubicBezTo>
                    <a:pt x="281004" y="-42691"/>
                    <a:pt x="469870" y="-1496"/>
                    <a:pt x="561768" y="139837"/>
                  </a:cubicBezTo>
                  <a:cubicBezTo>
                    <a:pt x="653033" y="281804"/>
                    <a:pt x="612471" y="470670"/>
                    <a:pt x="470504" y="561934"/>
                  </a:cubicBezTo>
                  <a:cubicBezTo>
                    <a:pt x="328538" y="653198"/>
                    <a:pt x="140305" y="612002"/>
                    <a:pt x="49041" y="470670"/>
                  </a:cubicBezTo>
                  <a:close/>
                </a:path>
              </a:pathLst>
            </a:cu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Title 60">
            <a:extLst>
              <a:ext uri="{FF2B5EF4-FFF2-40B4-BE49-F238E27FC236}">
                <a16:creationId xmlns:a16="http://schemas.microsoft.com/office/drawing/2014/main" id="{3BE1820F-5AEE-17D9-5C2F-BF2FF186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 Novel Medicines, Much Faster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FA14AF59-8024-B4DB-96A6-44A1D7119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1B363F-89AE-6AC7-D780-CEDEF8178D38}"/>
              </a:ext>
            </a:extLst>
          </p:cNvPr>
          <p:cNvSpPr txBox="1"/>
          <p:nvPr/>
        </p:nvSpPr>
        <p:spPr>
          <a:xfrm>
            <a:off x="931207" y="1307464"/>
            <a:ext cx="3126694" cy="1842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600" dirty="0"/>
              <a:t>Our proprietary AI Agentic Workflow generates novel chemotypes, enabling the development of innovative drugs with superior clinical performance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BD9C89-EF40-32EC-83F5-0CC12DC24208}"/>
              </a:ext>
            </a:extLst>
          </p:cNvPr>
          <p:cNvSpPr txBox="1"/>
          <p:nvPr/>
        </p:nvSpPr>
        <p:spPr>
          <a:xfrm>
            <a:off x="931207" y="5040730"/>
            <a:ext cx="10329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+mj-lt"/>
              </a:rPr>
              <a:t>Technetium Therapeutics is leveraging AI, DRUG-seq  and automation to develop best-in-class, novel medicines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5EC141-7367-A324-495E-D3CB8D2FE64B}"/>
              </a:ext>
            </a:extLst>
          </p:cNvPr>
          <p:cNvSpPr txBox="1"/>
          <p:nvPr/>
        </p:nvSpPr>
        <p:spPr>
          <a:xfrm>
            <a:off x="8082732" y="1889992"/>
            <a:ext cx="3178060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600" dirty="0"/>
              <a:t>By integrating Drug-Seq into the drug development process, we can optimize drug candidates, reduce costs, and improve the success rates of novel medicines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176CC9-56D6-C9DD-8463-D0C0DCC8EE7B}"/>
              </a:ext>
            </a:extLst>
          </p:cNvPr>
          <p:cNvSpPr txBox="1"/>
          <p:nvPr/>
        </p:nvSpPr>
        <p:spPr>
          <a:xfrm>
            <a:off x="5899758" y="3876756"/>
            <a:ext cx="5279618" cy="955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600" dirty="0"/>
              <a:t>Incorporating automation into the drug development process, particularly in lead optimization, can significantly accelerate drug development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417DD33B-2202-C97D-A00C-F43CD2E6A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171" y="1742491"/>
            <a:ext cx="475640" cy="475638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F73159AB-D16B-10DA-7E61-BB4740367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8854" y="3399401"/>
            <a:ext cx="505166" cy="5051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4FE1FD8-219C-A578-C9CD-EBDF7733A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4865" y="2505137"/>
            <a:ext cx="444745" cy="44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B8E5-BBA9-65F0-14E7-9E30B32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AI-Driven Drug Design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AF084-4B8E-82EF-60C0-0E027A1421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76A79D-9512-929B-375F-B6CCD5763601}"/>
              </a:ext>
            </a:extLst>
          </p:cNvPr>
          <p:cNvSpPr/>
          <p:nvPr/>
        </p:nvSpPr>
        <p:spPr>
          <a:xfrm>
            <a:off x="931205" y="1439357"/>
            <a:ext cx="10329585" cy="760349"/>
          </a:xfrm>
          <a:prstGeom prst="roundRect">
            <a:avLst>
              <a:gd name="adj" fmla="val 1511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215F0-5505-AFEB-8DC3-A94983D9CAB2}"/>
              </a:ext>
            </a:extLst>
          </p:cNvPr>
          <p:cNvSpPr txBox="1"/>
          <p:nvPr/>
        </p:nvSpPr>
        <p:spPr>
          <a:xfrm>
            <a:off x="1194517" y="1658102"/>
            <a:ext cx="4159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Lead Design and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A72D-C7CD-AFF0-25CF-6C04AE1A1F2C}"/>
              </a:ext>
            </a:extLst>
          </p:cNvPr>
          <p:cNvSpPr txBox="1"/>
          <p:nvPr/>
        </p:nvSpPr>
        <p:spPr>
          <a:xfrm>
            <a:off x="9258416" y="1658102"/>
            <a:ext cx="155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$30-50K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2B304-CF6F-697C-31BF-944F3DE4B18A}"/>
              </a:ext>
            </a:extLst>
          </p:cNvPr>
          <p:cNvSpPr txBox="1"/>
          <p:nvPr/>
        </p:nvSpPr>
        <p:spPr>
          <a:xfrm>
            <a:off x="5353784" y="1658102"/>
            <a:ext cx="2141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8-12 weeks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26A282-EB22-96E6-3452-D7902DACD4CB}"/>
              </a:ext>
            </a:extLst>
          </p:cNvPr>
          <p:cNvSpPr/>
          <p:nvPr/>
        </p:nvSpPr>
        <p:spPr>
          <a:xfrm>
            <a:off x="9050215" y="1587461"/>
            <a:ext cx="1976254" cy="46414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0DBC79-0911-F021-2161-B832AE5CE0EA}"/>
              </a:ext>
            </a:extLst>
          </p:cNvPr>
          <p:cNvSpPr/>
          <p:nvPr/>
        </p:nvSpPr>
        <p:spPr>
          <a:xfrm>
            <a:off x="931205" y="2336997"/>
            <a:ext cx="10329585" cy="760349"/>
          </a:xfrm>
          <a:prstGeom prst="roundRect">
            <a:avLst>
              <a:gd name="adj" fmla="val 15111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77ED6-555F-E54A-CA22-222CB6957475}"/>
              </a:ext>
            </a:extLst>
          </p:cNvPr>
          <p:cNvSpPr txBox="1"/>
          <p:nvPr/>
        </p:nvSpPr>
        <p:spPr>
          <a:xfrm>
            <a:off x="1194517" y="2555742"/>
            <a:ext cx="4159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Lead Optimization (PCT Filing）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AE937-F8AE-691A-E453-DFE5EC719B76}"/>
              </a:ext>
            </a:extLst>
          </p:cNvPr>
          <p:cNvSpPr txBox="1"/>
          <p:nvPr/>
        </p:nvSpPr>
        <p:spPr>
          <a:xfrm>
            <a:off x="9258416" y="2555742"/>
            <a:ext cx="155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$100-200K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9582E-E1BD-9DF1-C486-855BB0BCBBAF}"/>
              </a:ext>
            </a:extLst>
          </p:cNvPr>
          <p:cNvSpPr txBox="1"/>
          <p:nvPr/>
        </p:nvSpPr>
        <p:spPr>
          <a:xfrm>
            <a:off x="5353784" y="2555742"/>
            <a:ext cx="2141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12-16 weeks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6DAA67-C74C-FD94-F0A8-057C7974CD0D}"/>
              </a:ext>
            </a:extLst>
          </p:cNvPr>
          <p:cNvSpPr/>
          <p:nvPr/>
        </p:nvSpPr>
        <p:spPr>
          <a:xfrm>
            <a:off x="9050215" y="2485101"/>
            <a:ext cx="1976254" cy="464140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0AE5DE-B2F2-4C04-4406-FA9A9796233D}"/>
              </a:ext>
            </a:extLst>
          </p:cNvPr>
          <p:cNvSpPr/>
          <p:nvPr/>
        </p:nvSpPr>
        <p:spPr>
          <a:xfrm>
            <a:off x="931205" y="3234637"/>
            <a:ext cx="10329585" cy="760349"/>
          </a:xfrm>
          <a:prstGeom prst="roundRect">
            <a:avLst>
              <a:gd name="adj" fmla="val 15111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5F641-B3A0-95FE-5A01-319C1A21D022}"/>
              </a:ext>
            </a:extLst>
          </p:cNvPr>
          <p:cNvSpPr txBox="1"/>
          <p:nvPr/>
        </p:nvSpPr>
        <p:spPr>
          <a:xfrm>
            <a:off x="1194517" y="3453382"/>
            <a:ext cx="4159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Candidate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F72EA5-5771-6AA3-DC32-15C0C040FE87}"/>
              </a:ext>
            </a:extLst>
          </p:cNvPr>
          <p:cNvSpPr txBox="1"/>
          <p:nvPr/>
        </p:nvSpPr>
        <p:spPr>
          <a:xfrm>
            <a:off x="9258416" y="3453382"/>
            <a:ext cx="155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$1-2 millions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2EAEE5-208B-1496-AE7C-05FE07DC2D17}"/>
              </a:ext>
            </a:extLst>
          </p:cNvPr>
          <p:cNvSpPr txBox="1"/>
          <p:nvPr/>
        </p:nvSpPr>
        <p:spPr>
          <a:xfrm>
            <a:off x="5353784" y="3453382"/>
            <a:ext cx="2141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6-9 months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B6DE6E-1EC8-0883-BD2E-C1CAA113D250}"/>
              </a:ext>
            </a:extLst>
          </p:cNvPr>
          <p:cNvSpPr/>
          <p:nvPr/>
        </p:nvSpPr>
        <p:spPr>
          <a:xfrm>
            <a:off x="9050215" y="3382741"/>
            <a:ext cx="1976254" cy="464140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56142B4-5D0C-FDE0-1563-4094921D3863}"/>
              </a:ext>
            </a:extLst>
          </p:cNvPr>
          <p:cNvSpPr/>
          <p:nvPr/>
        </p:nvSpPr>
        <p:spPr>
          <a:xfrm>
            <a:off x="931205" y="4132276"/>
            <a:ext cx="10329585" cy="760349"/>
          </a:xfrm>
          <a:prstGeom prst="roundRect">
            <a:avLst>
              <a:gd name="adj" fmla="val 15111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5F3C7E-9B18-2B86-5758-85A279EEAB8F}"/>
              </a:ext>
            </a:extLst>
          </p:cNvPr>
          <p:cNvSpPr txBox="1"/>
          <p:nvPr/>
        </p:nvSpPr>
        <p:spPr>
          <a:xfrm>
            <a:off x="1194517" y="4351022"/>
            <a:ext cx="4159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IND Enabling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079D1-D2E2-C612-BE85-5807BBE6FF28}"/>
              </a:ext>
            </a:extLst>
          </p:cNvPr>
          <p:cNvSpPr txBox="1"/>
          <p:nvPr/>
        </p:nvSpPr>
        <p:spPr>
          <a:xfrm>
            <a:off x="9258416" y="4351022"/>
            <a:ext cx="155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$2-3 millions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97247F-CD3D-8E22-0FE9-4C184283662E}"/>
              </a:ext>
            </a:extLst>
          </p:cNvPr>
          <p:cNvSpPr txBox="1"/>
          <p:nvPr/>
        </p:nvSpPr>
        <p:spPr>
          <a:xfrm>
            <a:off x="5353784" y="4351022"/>
            <a:ext cx="21414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6-9 Month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E6BE9D7-D95D-5376-4D35-72F97493716E}"/>
              </a:ext>
            </a:extLst>
          </p:cNvPr>
          <p:cNvSpPr/>
          <p:nvPr/>
        </p:nvSpPr>
        <p:spPr>
          <a:xfrm>
            <a:off x="9050215" y="4280380"/>
            <a:ext cx="1976254" cy="464140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E79DE6-F409-C214-2CEE-440E164BB5E5}"/>
              </a:ext>
            </a:extLst>
          </p:cNvPr>
          <p:cNvSpPr txBox="1"/>
          <p:nvPr/>
        </p:nvSpPr>
        <p:spPr>
          <a:xfrm>
            <a:off x="931205" y="5320067"/>
            <a:ext cx="104273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+mj-lt"/>
              </a:rPr>
              <a:t>AI-driven drug design reduces both cost and time of drug development by more than 50%</a:t>
            </a:r>
          </a:p>
        </p:txBody>
      </p:sp>
    </p:spTree>
    <p:extLst>
      <p:ext uri="{BB962C8B-B14F-4D97-AF65-F5344CB8AC3E}">
        <p14:creationId xmlns:p14="http://schemas.microsoft.com/office/powerpoint/2010/main" val="323861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AC1AE-7F5B-9FA3-BB48-DC3B0E5E1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1415-5F99-F622-D75B-B812BFD7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AI-Driven Lead Design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6D1FCC-EE25-0329-CE41-64B61D2EDD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445210-ABB3-00E0-2525-EB8A3C338283}"/>
              </a:ext>
            </a:extLst>
          </p:cNvPr>
          <p:cNvSpPr/>
          <p:nvPr/>
        </p:nvSpPr>
        <p:spPr>
          <a:xfrm>
            <a:off x="849145" y="1338228"/>
            <a:ext cx="4984495" cy="4463540"/>
          </a:xfrm>
          <a:prstGeom prst="roundRect">
            <a:avLst>
              <a:gd name="adj" fmla="val 10740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9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43B3B-DE17-3D47-647C-541AA1A50AC4}"/>
              </a:ext>
            </a:extLst>
          </p:cNvPr>
          <p:cNvSpPr txBox="1"/>
          <p:nvPr/>
        </p:nvSpPr>
        <p:spPr>
          <a:xfrm>
            <a:off x="6429025" y="1251987"/>
            <a:ext cx="4993502" cy="2700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Our data-based AI design agent and reasoning AI review Agent operate in tandem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Running iterations can solve complex problems one step at a time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Human expertise provides a guardrail in each round of iteration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8368872C-6349-8EB0-B6D6-165CE8381E63}"/>
              </a:ext>
            </a:extLst>
          </p:cNvPr>
          <p:cNvSpPr/>
          <p:nvPr/>
        </p:nvSpPr>
        <p:spPr>
          <a:xfrm>
            <a:off x="1246508" y="1704331"/>
            <a:ext cx="4189768" cy="646331"/>
          </a:xfrm>
          <a:prstGeom prst="round2SameRect">
            <a:avLst>
              <a:gd name="adj1" fmla="val 36481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AI Agentic Workflow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D4B7E2-C244-5AC8-DD53-B4A429C5DD42}"/>
              </a:ext>
            </a:extLst>
          </p:cNvPr>
          <p:cNvGrpSpPr/>
          <p:nvPr/>
        </p:nvGrpSpPr>
        <p:grpSpPr>
          <a:xfrm>
            <a:off x="1499356" y="2665201"/>
            <a:ext cx="3684072" cy="2677111"/>
            <a:chOff x="7788826" y="2460619"/>
            <a:chExt cx="3684072" cy="28609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E5A8F4-54F9-C3C7-C0ED-9064CA3DEE77}"/>
                </a:ext>
              </a:extLst>
            </p:cNvPr>
            <p:cNvSpPr txBox="1">
              <a:spLocks/>
            </p:cNvSpPr>
            <p:nvPr/>
          </p:nvSpPr>
          <p:spPr>
            <a:xfrm>
              <a:off x="10005619" y="3362290"/>
              <a:ext cx="1467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Outfit SemiBold" pitchFamily="2" charset="0"/>
                </a:rPr>
                <a:t>AI Review Agent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074336-02B4-D3BF-A7EA-8C4CC03CC10B}"/>
                </a:ext>
              </a:extLst>
            </p:cNvPr>
            <p:cNvGrpSpPr/>
            <p:nvPr/>
          </p:nvGrpSpPr>
          <p:grpSpPr>
            <a:xfrm>
              <a:off x="8258332" y="2460619"/>
              <a:ext cx="2685447" cy="2860938"/>
              <a:chOff x="8517969" y="3071477"/>
              <a:chExt cx="1401103" cy="118429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73EBED-7577-D32B-0B03-15CCF02B2B04}"/>
                  </a:ext>
                </a:extLst>
              </p:cNvPr>
              <p:cNvSpPr/>
              <p:nvPr/>
            </p:nvSpPr>
            <p:spPr>
              <a:xfrm>
                <a:off x="8583645" y="3071477"/>
                <a:ext cx="1335427" cy="537168"/>
              </a:xfrm>
              <a:custGeom>
                <a:avLst/>
                <a:gdLst>
                  <a:gd name="connsiteX0" fmla="*/ 1335427 w 1335427"/>
                  <a:gd name="connsiteY0" fmla="*/ 260033 h 537168"/>
                  <a:gd name="connsiteX1" fmla="*/ 1193991 w 1335427"/>
                  <a:gd name="connsiteY1" fmla="*/ 401470 h 537168"/>
                  <a:gd name="connsiteX2" fmla="*/ 1058348 w 1335427"/>
                  <a:gd name="connsiteY2" fmla="*/ 265827 h 537168"/>
                  <a:gd name="connsiteX3" fmla="*/ 1121463 w 1335427"/>
                  <a:gd name="connsiteY3" fmla="*/ 264490 h 537168"/>
                  <a:gd name="connsiteX4" fmla="*/ 1121463 w 1335427"/>
                  <a:gd name="connsiteY4" fmla="*/ 241650 h 537168"/>
                  <a:gd name="connsiteX5" fmla="*/ 1024647 w 1335427"/>
                  <a:gd name="connsiteY5" fmla="*/ 144834 h 537168"/>
                  <a:gd name="connsiteX6" fmla="*/ 241706 w 1335427"/>
                  <a:gd name="connsiteY6" fmla="*/ 144834 h 537168"/>
                  <a:gd name="connsiteX7" fmla="*/ 144834 w 1335427"/>
                  <a:gd name="connsiteY7" fmla="*/ 241650 h 537168"/>
                  <a:gd name="connsiteX8" fmla="*/ 144834 w 1335427"/>
                  <a:gd name="connsiteY8" fmla="*/ 537168 h 537168"/>
                  <a:gd name="connsiteX9" fmla="*/ 0 w 1335427"/>
                  <a:gd name="connsiteY9" fmla="*/ 537168 h 537168"/>
                  <a:gd name="connsiteX10" fmla="*/ 0 w 1335427"/>
                  <a:gd name="connsiteY10" fmla="*/ 241650 h 537168"/>
                  <a:gd name="connsiteX11" fmla="*/ 241706 w 1335427"/>
                  <a:gd name="connsiteY11" fmla="*/ 0 h 537168"/>
                  <a:gd name="connsiteX12" fmla="*/ 1024647 w 1335427"/>
                  <a:gd name="connsiteY12" fmla="*/ 0 h 537168"/>
                  <a:gd name="connsiteX13" fmla="*/ 1266297 w 1335427"/>
                  <a:gd name="connsiteY13" fmla="*/ 241650 h 537168"/>
                  <a:gd name="connsiteX14" fmla="*/ 1266297 w 1335427"/>
                  <a:gd name="connsiteY14" fmla="*/ 261482 h 537168"/>
                  <a:gd name="connsiteX15" fmla="*/ 1335427 w 1335427"/>
                  <a:gd name="connsiteY15" fmla="*/ 260033 h 53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5427" h="537168">
                    <a:moveTo>
                      <a:pt x="1335427" y="260033"/>
                    </a:moveTo>
                    <a:lnTo>
                      <a:pt x="1193991" y="401470"/>
                    </a:lnTo>
                    <a:lnTo>
                      <a:pt x="1058348" y="265827"/>
                    </a:lnTo>
                    <a:lnTo>
                      <a:pt x="1121463" y="264490"/>
                    </a:lnTo>
                    <a:lnTo>
                      <a:pt x="1121463" y="241650"/>
                    </a:lnTo>
                    <a:cubicBezTo>
                      <a:pt x="1121463" y="188285"/>
                      <a:pt x="1078012" y="144834"/>
                      <a:pt x="1024647" y="144834"/>
                    </a:cubicBezTo>
                    <a:lnTo>
                      <a:pt x="241706" y="144834"/>
                    </a:lnTo>
                    <a:cubicBezTo>
                      <a:pt x="188285" y="144834"/>
                      <a:pt x="144834" y="188285"/>
                      <a:pt x="144834" y="241650"/>
                    </a:cubicBezTo>
                    <a:lnTo>
                      <a:pt x="144834" y="537168"/>
                    </a:lnTo>
                    <a:lnTo>
                      <a:pt x="0" y="537168"/>
                    </a:lnTo>
                    <a:lnTo>
                      <a:pt x="0" y="241650"/>
                    </a:lnTo>
                    <a:cubicBezTo>
                      <a:pt x="0" y="108403"/>
                      <a:pt x="108403" y="0"/>
                      <a:pt x="241706" y="0"/>
                    </a:cubicBezTo>
                    <a:lnTo>
                      <a:pt x="1024647" y="0"/>
                    </a:lnTo>
                    <a:cubicBezTo>
                      <a:pt x="1157894" y="0"/>
                      <a:pt x="1266297" y="108403"/>
                      <a:pt x="1266297" y="241650"/>
                    </a:cubicBezTo>
                    <a:lnTo>
                      <a:pt x="1266297" y="261482"/>
                    </a:lnTo>
                    <a:lnTo>
                      <a:pt x="1335427" y="260033"/>
                    </a:lnTo>
                    <a:close/>
                  </a:path>
                </a:pathLst>
              </a:custGeom>
              <a:solidFill>
                <a:schemeClr val="accent1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52CB43E-AF80-97FE-EE70-33597220C6A2}"/>
                  </a:ext>
                </a:extLst>
              </p:cNvPr>
              <p:cNvSpPr/>
              <p:nvPr/>
            </p:nvSpPr>
            <p:spPr>
              <a:xfrm>
                <a:off x="8517969" y="3718607"/>
                <a:ext cx="1335427" cy="537168"/>
              </a:xfrm>
              <a:custGeom>
                <a:avLst/>
                <a:gdLst>
                  <a:gd name="connsiteX0" fmla="*/ 0 w 1335427"/>
                  <a:gd name="connsiteY0" fmla="*/ 277135 h 537168"/>
                  <a:gd name="connsiteX1" fmla="*/ 141436 w 1335427"/>
                  <a:gd name="connsiteY1" fmla="*/ 135699 h 537168"/>
                  <a:gd name="connsiteX2" fmla="*/ 277079 w 1335427"/>
                  <a:gd name="connsiteY2" fmla="*/ 271342 h 537168"/>
                  <a:gd name="connsiteX3" fmla="*/ 213965 w 1335427"/>
                  <a:gd name="connsiteY3" fmla="*/ 272678 h 537168"/>
                  <a:gd name="connsiteX4" fmla="*/ 213965 w 1335427"/>
                  <a:gd name="connsiteY4" fmla="*/ 295518 h 537168"/>
                  <a:gd name="connsiteX5" fmla="*/ 310781 w 1335427"/>
                  <a:gd name="connsiteY5" fmla="*/ 392334 h 537168"/>
                  <a:gd name="connsiteX6" fmla="*/ 1093721 w 1335427"/>
                  <a:gd name="connsiteY6" fmla="*/ 392334 h 537168"/>
                  <a:gd name="connsiteX7" fmla="*/ 1190593 w 1335427"/>
                  <a:gd name="connsiteY7" fmla="*/ 295518 h 537168"/>
                  <a:gd name="connsiteX8" fmla="*/ 1190593 w 1335427"/>
                  <a:gd name="connsiteY8" fmla="*/ 0 h 537168"/>
                  <a:gd name="connsiteX9" fmla="*/ 1335427 w 1335427"/>
                  <a:gd name="connsiteY9" fmla="*/ 0 h 537168"/>
                  <a:gd name="connsiteX10" fmla="*/ 1335427 w 1335427"/>
                  <a:gd name="connsiteY10" fmla="*/ 295518 h 537168"/>
                  <a:gd name="connsiteX11" fmla="*/ 1093721 w 1335427"/>
                  <a:gd name="connsiteY11" fmla="*/ 537168 h 537168"/>
                  <a:gd name="connsiteX12" fmla="*/ 310781 w 1335427"/>
                  <a:gd name="connsiteY12" fmla="*/ 537168 h 537168"/>
                  <a:gd name="connsiteX13" fmla="*/ 69130 w 1335427"/>
                  <a:gd name="connsiteY13" fmla="*/ 295518 h 537168"/>
                  <a:gd name="connsiteX14" fmla="*/ 69130 w 1335427"/>
                  <a:gd name="connsiteY14" fmla="*/ 275687 h 537168"/>
                  <a:gd name="connsiteX15" fmla="*/ 0 w 1335427"/>
                  <a:gd name="connsiteY15" fmla="*/ 277135 h 53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5427" h="537168">
                    <a:moveTo>
                      <a:pt x="0" y="277135"/>
                    </a:moveTo>
                    <a:lnTo>
                      <a:pt x="141436" y="135699"/>
                    </a:lnTo>
                    <a:lnTo>
                      <a:pt x="277079" y="271342"/>
                    </a:lnTo>
                    <a:lnTo>
                      <a:pt x="213965" y="272678"/>
                    </a:lnTo>
                    <a:lnTo>
                      <a:pt x="213965" y="295518"/>
                    </a:lnTo>
                    <a:cubicBezTo>
                      <a:pt x="213965" y="348884"/>
                      <a:pt x="257415" y="392334"/>
                      <a:pt x="310781" y="392334"/>
                    </a:cubicBezTo>
                    <a:lnTo>
                      <a:pt x="1093721" y="392334"/>
                    </a:lnTo>
                    <a:cubicBezTo>
                      <a:pt x="1147143" y="392334"/>
                      <a:pt x="1190593" y="348884"/>
                      <a:pt x="1190593" y="295518"/>
                    </a:cubicBezTo>
                    <a:lnTo>
                      <a:pt x="1190593" y="0"/>
                    </a:lnTo>
                    <a:cubicBezTo>
                      <a:pt x="1190593" y="0"/>
                      <a:pt x="1335427" y="0"/>
                      <a:pt x="1335427" y="0"/>
                    </a:cubicBezTo>
                    <a:lnTo>
                      <a:pt x="1335427" y="295518"/>
                    </a:lnTo>
                    <a:cubicBezTo>
                      <a:pt x="1335427" y="428765"/>
                      <a:pt x="1227025" y="537168"/>
                      <a:pt x="1093721" y="537168"/>
                    </a:cubicBezTo>
                    <a:lnTo>
                      <a:pt x="310781" y="537168"/>
                    </a:lnTo>
                    <a:cubicBezTo>
                      <a:pt x="177533" y="537168"/>
                      <a:pt x="69130" y="428765"/>
                      <a:pt x="69130" y="295518"/>
                    </a:cubicBezTo>
                    <a:lnTo>
                      <a:pt x="69130" y="275687"/>
                    </a:lnTo>
                    <a:cubicBezTo>
                      <a:pt x="69130" y="275687"/>
                      <a:pt x="0" y="277135"/>
                      <a:pt x="0" y="277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87E847-6C93-7685-2D2C-60527F520587}"/>
                </a:ext>
              </a:extLst>
            </p:cNvPr>
            <p:cNvSpPr txBox="1">
              <a:spLocks/>
            </p:cNvSpPr>
            <p:nvPr/>
          </p:nvSpPr>
          <p:spPr>
            <a:xfrm>
              <a:off x="7788826" y="3726379"/>
              <a:ext cx="1489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Outfit SemiBold" pitchFamily="2" charset="0"/>
                </a:rPr>
                <a:t>AI Design Agent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1ED0E7-2D83-C231-7E26-8CFE60A87AA6}"/>
                </a:ext>
              </a:extLst>
            </p:cNvPr>
            <p:cNvSpPr txBox="1">
              <a:spLocks/>
            </p:cNvSpPr>
            <p:nvPr/>
          </p:nvSpPr>
          <p:spPr>
            <a:xfrm>
              <a:off x="8919300" y="2481762"/>
              <a:ext cx="14893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Distillation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B4551FB-B7BD-28DE-139A-A521269FA97B}"/>
              </a:ext>
            </a:extLst>
          </p:cNvPr>
          <p:cNvSpPr txBox="1"/>
          <p:nvPr/>
        </p:nvSpPr>
        <p:spPr>
          <a:xfrm>
            <a:off x="2352175" y="4988768"/>
            <a:ext cx="2044700" cy="31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Design Instructions</a:t>
            </a: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5F99FA72-0837-D931-A44C-B1AFD45547D3}"/>
              </a:ext>
            </a:extLst>
          </p:cNvPr>
          <p:cNvSpPr/>
          <p:nvPr/>
        </p:nvSpPr>
        <p:spPr>
          <a:xfrm>
            <a:off x="6544972" y="4143545"/>
            <a:ext cx="4797883" cy="2034281"/>
          </a:xfrm>
          <a:prstGeom prst="roundRect">
            <a:avLst>
              <a:gd name="adj" fmla="val 110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We are developing a proprietary AI-driven agentic workflow to discover novel leads</a:t>
            </a:r>
          </a:p>
        </p:txBody>
      </p:sp>
    </p:spTree>
    <p:extLst>
      <p:ext uri="{BB962C8B-B14F-4D97-AF65-F5344CB8AC3E}">
        <p14:creationId xmlns:p14="http://schemas.microsoft.com/office/powerpoint/2010/main" val="2929691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4B3A-CDA4-EB67-FF73-55B51364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Our Design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EEE46-1FA0-E42E-5C8B-3893CF7DB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F1677-A77F-B584-FE5D-68BDC8227554}"/>
              </a:ext>
            </a:extLst>
          </p:cNvPr>
          <p:cNvSpPr txBox="1"/>
          <p:nvPr/>
        </p:nvSpPr>
        <p:spPr>
          <a:xfrm>
            <a:off x="931207" y="5389578"/>
            <a:ext cx="103295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+mj-lt"/>
              </a:rPr>
              <a:t>Our platform has demonstrated the capability to design novel, candidate-like lead compounds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AEAEF1-4B7A-28EA-449E-4871B8A704A6}"/>
              </a:ext>
            </a:extLst>
          </p:cNvPr>
          <p:cNvGrpSpPr/>
          <p:nvPr/>
        </p:nvGrpSpPr>
        <p:grpSpPr>
          <a:xfrm>
            <a:off x="931209" y="1622995"/>
            <a:ext cx="10329582" cy="3483081"/>
            <a:chOff x="1498209" y="1415440"/>
            <a:chExt cx="9762579" cy="260915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5C9F2D2-C132-1DAD-8A64-B780BFBE4EEC}"/>
                </a:ext>
              </a:extLst>
            </p:cNvPr>
            <p:cNvSpPr/>
            <p:nvPr/>
          </p:nvSpPr>
          <p:spPr>
            <a:xfrm>
              <a:off x="1498209" y="1415440"/>
              <a:ext cx="5461389" cy="2609155"/>
            </a:xfrm>
            <a:prstGeom prst="roundRect">
              <a:avLst>
                <a:gd name="adj" fmla="val 7727"/>
              </a:avLst>
            </a:prstGeom>
            <a:solidFill>
              <a:srgbClr val="FFFFFF"/>
            </a:solidFill>
            <a:ln w="63246" cap="flat">
              <a:noFill/>
              <a:prstDash val="solid"/>
              <a:miter/>
            </a:ln>
            <a:effectLst>
              <a:outerShdw blurRad="635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E40D5F39-32BE-3B49-1235-45487F2F2298}"/>
                </a:ext>
              </a:extLst>
            </p:cNvPr>
            <p:cNvSpPr/>
            <p:nvPr/>
          </p:nvSpPr>
          <p:spPr>
            <a:xfrm rot="5400000">
              <a:off x="7468341" y="232150"/>
              <a:ext cx="2609155" cy="4975738"/>
            </a:xfrm>
            <a:prstGeom prst="round2SameRect">
              <a:avLst>
                <a:gd name="adj1" fmla="val 5922"/>
                <a:gd name="adj2" fmla="val 0"/>
              </a:avLst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6E9BCBC-32D5-003B-DC65-80FAFD0E5DA8}"/>
              </a:ext>
            </a:extLst>
          </p:cNvPr>
          <p:cNvSpPr txBox="1"/>
          <p:nvPr/>
        </p:nvSpPr>
        <p:spPr>
          <a:xfrm>
            <a:off x="6879215" y="1236284"/>
            <a:ext cx="1228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TCTX Lead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6FC11-CE4F-2C28-E969-107A00527436}"/>
              </a:ext>
            </a:extLst>
          </p:cNvPr>
          <p:cNvSpPr txBox="1"/>
          <p:nvPr/>
        </p:nvSpPr>
        <p:spPr>
          <a:xfrm>
            <a:off x="9080870" y="1236284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Approved Drug</a:t>
            </a:r>
          </a:p>
        </p:txBody>
      </p:sp>
      <p:pic>
        <p:nvPicPr>
          <p:cNvPr id="9" name="Picture 8" descr="A graph of a positive curve&#10;&#10;Description automatically generated with medium confidence">
            <a:extLst>
              <a:ext uri="{FF2B5EF4-FFF2-40B4-BE49-F238E27FC236}">
                <a16:creationId xmlns:a16="http://schemas.microsoft.com/office/drawing/2014/main" id="{B5B8D924-8610-6B25-989E-BFD091D5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51" y="1699224"/>
            <a:ext cx="1615359" cy="989884"/>
          </a:xfrm>
          <a:prstGeom prst="roundRect">
            <a:avLst/>
          </a:prstGeom>
        </p:spPr>
      </p:pic>
      <p:pic>
        <p:nvPicPr>
          <p:cNvPr id="10" name="Picture 9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D9E37BF5-5F61-AFDC-3174-48A2CCF4E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521" y="2812232"/>
            <a:ext cx="1615018" cy="969011"/>
          </a:xfrm>
          <a:prstGeom prst="roundRect">
            <a:avLst/>
          </a:prstGeom>
        </p:spPr>
      </p:pic>
      <p:pic>
        <p:nvPicPr>
          <p:cNvPr id="11" name="Picture 10" descr="A graph of a graph showing the amount of compounding&#10;&#10;Description automatically generated">
            <a:extLst>
              <a:ext uri="{FF2B5EF4-FFF2-40B4-BE49-F238E27FC236}">
                <a16:creationId xmlns:a16="http://schemas.microsoft.com/office/drawing/2014/main" id="{C9DE9AE7-2C7C-E6EC-B5F7-A2CCC6532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91" y="2830862"/>
            <a:ext cx="1567072" cy="969011"/>
          </a:xfrm>
          <a:prstGeom prst="round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DA3A452B-B5F2-60D2-F190-2A653E939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91" y="1729147"/>
            <a:ext cx="1567072" cy="959961"/>
          </a:xfrm>
          <a:prstGeom prst="roundRect">
            <a:avLst/>
          </a:prstGeom>
        </p:spPr>
      </p:pic>
      <p:pic>
        <p:nvPicPr>
          <p:cNvPr id="15" name="Picture 14" descr="A graph with blue dots&#10;&#10;Description automatically generated">
            <a:extLst>
              <a:ext uri="{FF2B5EF4-FFF2-40B4-BE49-F238E27FC236}">
                <a16:creationId xmlns:a16="http://schemas.microsoft.com/office/drawing/2014/main" id="{D68A7E58-9F28-9D6E-4577-F05DF8005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91" y="3941629"/>
            <a:ext cx="1567072" cy="1067488"/>
          </a:xfrm>
          <a:prstGeom prst="roundRect">
            <a:avLst/>
          </a:prstGeom>
        </p:spPr>
      </p:pic>
      <p:pic>
        <p:nvPicPr>
          <p:cNvPr id="16" name="Picture 1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5E9FA341-E0FD-C2E5-4651-7002367E69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521" y="3921545"/>
            <a:ext cx="1615019" cy="1105937"/>
          </a:xfrm>
          <a:prstGeom prst="round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24AF58-A550-D39D-EF06-1BFE93A941B9}"/>
              </a:ext>
            </a:extLst>
          </p:cNvPr>
          <p:cNvSpPr txBox="1"/>
          <p:nvPr/>
        </p:nvSpPr>
        <p:spPr>
          <a:xfrm>
            <a:off x="1263221" y="1930690"/>
            <a:ext cx="4400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CNS Penetrant c-</a:t>
            </a:r>
            <a:r>
              <a:rPr lang="en-US" sz="1600" b="1" dirty="0" err="1">
                <a:solidFill>
                  <a:schemeClr val="accent3"/>
                </a:solidFill>
              </a:rPr>
              <a:t>Abl</a:t>
            </a:r>
            <a:r>
              <a:rPr lang="en-US" sz="1600" b="1" dirty="0">
                <a:solidFill>
                  <a:schemeClr val="accent3"/>
                </a:solidFill>
              </a:rPr>
              <a:t> inhibitor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(Patent pending)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16E1BF-89F5-9A0B-0250-109CA00F52F5}"/>
              </a:ext>
            </a:extLst>
          </p:cNvPr>
          <p:cNvSpPr txBox="1"/>
          <p:nvPr/>
        </p:nvSpPr>
        <p:spPr>
          <a:xfrm>
            <a:off x="1263221" y="2994644"/>
            <a:ext cx="4400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Gut-restricted TYK2 inhibitor</a:t>
            </a:r>
          </a:p>
          <a:p>
            <a:r>
              <a:rPr lang="en-US" sz="1600" b="1" dirty="0">
                <a:solidFill>
                  <a:schemeClr val="accent3"/>
                </a:solidFill>
              </a:rPr>
              <a:t>(Patent pending)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1E4836-38F5-DDBE-BBFA-597DB4309664}"/>
              </a:ext>
            </a:extLst>
          </p:cNvPr>
          <p:cNvSpPr txBox="1"/>
          <p:nvPr/>
        </p:nvSpPr>
        <p:spPr>
          <a:xfrm>
            <a:off x="1263221" y="4102074"/>
            <a:ext cx="2863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CNS Penetrant EGFR mutants inhibitor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94396-18E0-46B9-559A-05B9F78B3EE3}"/>
              </a:ext>
            </a:extLst>
          </p:cNvPr>
          <p:cNvCxnSpPr>
            <a:cxnSpLocks/>
          </p:cNvCxnSpPr>
          <p:nvPr/>
        </p:nvCxnSpPr>
        <p:spPr>
          <a:xfrm>
            <a:off x="931207" y="2759985"/>
            <a:ext cx="1032958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FE0373-F2E8-CA95-008C-A49AD121BCA3}"/>
              </a:ext>
            </a:extLst>
          </p:cNvPr>
          <p:cNvCxnSpPr>
            <a:cxnSpLocks/>
          </p:cNvCxnSpPr>
          <p:nvPr/>
        </p:nvCxnSpPr>
        <p:spPr>
          <a:xfrm>
            <a:off x="931207" y="3870750"/>
            <a:ext cx="1032958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80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4F2D-3B3B-6992-7589-1D48E081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AIDD Labs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EB34D-0BAB-4C95-5D37-DDF30F714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1E5F-5C78-3137-C326-067D0860F9F1}"/>
              </a:ext>
            </a:extLst>
          </p:cNvPr>
          <p:cNvSpPr/>
          <p:nvPr/>
        </p:nvSpPr>
        <p:spPr>
          <a:xfrm>
            <a:off x="849145" y="1246571"/>
            <a:ext cx="4984495" cy="4587532"/>
          </a:xfrm>
          <a:prstGeom prst="roundRect">
            <a:avLst>
              <a:gd name="adj" fmla="val 10740"/>
            </a:avLst>
          </a:prstGeom>
          <a:solidFill>
            <a:srgbClr val="FFFFFF"/>
          </a:solidFill>
          <a:ln w="63246" cap="flat">
            <a:noFill/>
            <a:prstDash val="solid"/>
            <a:miter/>
          </a:ln>
          <a:effectLst>
            <a:outerShdw blurRad="635000" sx="102000" sy="102000" algn="ctr" rotWithShape="0">
              <a:prstClr val="black">
                <a:alpha val="9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C499E-6711-63E3-9118-EDF81CCE2992}"/>
              </a:ext>
            </a:extLst>
          </p:cNvPr>
          <p:cNvSpPr txBox="1"/>
          <p:nvPr/>
        </p:nvSpPr>
        <p:spPr>
          <a:xfrm>
            <a:off x="6349354" y="1047871"/>
            <a:ext cx="4993502" cy="3033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The high throughput, high dimension and high-quality DRUG-seq data generated from our AIDD Labs will accelerate the development of novel medicines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Fast iteration leads to greater efficiency and superior models</a:t>
            </a:r>
          </a:p>
          <a:p>
            <a:pPr marL="274320" indent="-27432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Our AI labs automate synthesis and assays, slashing iteration time by over 70%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D923C2-4F2B-DCA1-6C65-560F4FFF1797}"/>
              </a:ext>
            </a:extLst>
          </p:cNvPr>
          <p:cNvGrpSpPr/>
          <p:nvPr/>
        </p:nvGrpSpPr>
        <p:grpSpPr>
          <a:xfrm>
            <a:off x="1274889" y="1540080"/>
            <a:ext cx="4133007" cy="3585987"/>
            <a:chOff x="1184031" y="1957035"/>
            <a:chExt cx="4133007" cy="35859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39EA9D-3115-67EB-BB5E-EAF16FEB4A7B}"/>
                </a:ext>
              </a:extLst>
            </p:cNvPr>
            <p:cNvSpPr txBox="1"/>
            <p:nvPr/>
          </p:nvSpPr>
          <p:spPr>
            <a:xfrm>
              <a:off x="1645355" y="1957035"/>
              <a:ext cx="3392074" cy="5009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3"/>
                  </a:solidFill>
                </a:rPr>
                <a:t>AI-Driven Iteration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7FF00E0-0C09-0977-3ADB-49250A7AED15}"/>
                </a:ext>
              </a:extLst>
            </p:cNvPr>
            <p:cNvGrpSpPr/>
            <p:nvPr/>
          </p:nvGrpSpPr>
          <p:grpSpPr>
            <a:xfrm>
              <a:off x="1736154" y="2777419"/>
              <a:ext cx="2963506" cy="2765603"/>
              <a:chOff x="8517969" y="3071477"/>
              <a:chExt cx="1401102" cy="1184298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170BA35-77D8-BF6E-DEA7-C599C2B1F4D7}"/>
                  </a:ext>
                </a:extLst>
              </p:cNvPr>
              <p:cNvSpPr/>
              <p:nvPr/>
            </p:nvSpPr>
            <p:spPr>
              <a:xfrm>
                <a:off x="8583644" y="3071477"/>
                <a:ext cx="1335427" cy="537168"/>
              </a:xfrm>
              <a:custGeom>
                <a:avLst/>
                <a:gdLst>
                  <a:gd name="connsiteX0" fmla="*/ 1335427 w 1335427"/>
                  <a:gd name="connsiteY0" fmla="*/ 260033 h 537168"/>
                  <a:gd name="connsiteX1" fmla="*/ 1193991 w 1335427"/>
                  <a:gd name="connsiteY1" fmla="*/ 401470 h 537168"/>
                  <a:gd name="connsiteX2" fmla="*/ 1058348 w 1335427"/>
                  <a:gd name="connsiteY2" fmla="*/ 265827 h 537168"/>
                  <a:gd name="connsiteX3" fmla="*/ 1121463 w 1335427"/>
                  <a:gd name="connsiteY3" fmla="*/ 264490 h 537168"/>
                  <a:gd name="connsiteX4" fmla="*/ 1121463 w 1335427"/>
                  <a:gd name="connsiteY4" fmla="*/ 241650 h 537168"/>
                  <a:gd name="connsiteX5" fmla="*/ 1024647 w 1335427"/>
                  <a:gd name="connsiteY5" fmla="*/ 144834 h 537168"/>
                  <a:gd name="connsiteX6" fmla="*/ 241706 w 1335427"/>
                  <a:gd name="connsiteY6" fmla="*/ 144834 h 537168"/>
                  <a:gd name="connsiteX7" fmla="*/ 144834 w 1335427"/>
                  <a:gd name="connsiteY7" fmla="*/ 241650 h 537168"/>
                  <a:gd name="connsiteX8" fmla="*/ 144834 w 1335427"/>
                  <a:gd name="connsiteY8" fmla="*/ 537168 h 537168"/>
                  <a:gd name="connsiteX9" fmla="*/ 0 w 1335427"/>
                  <a:gd name="connsiteY9" fmla="*/ 537168 h 537168"/>
                  <a:gd name="connsiteX10" fmla="*/ 0 w 1335427"/>
                  <a:gd name="connsiteY10" fmla="*/ 241650 h 537168"/>
                  <a:gd name="connsiteX11" fmla="*/ 241706 w 1335427"/>
                  <a:gd name="connsiteY11" fmla="*/ 0 h 537168"/>
                  <a:gd name="connsiteX12" fmla="*/ 1024647 w 1335427"/>
                  <a:gd name="connsiteY12" fmla="*/ 0 h 537168"/>
                  <a:gd name="connsiteX13" fmla="*/ 1266297 w 1335427"/>
                  <a:gd name="connsiteY13" fmla="*/ 241650 h 537168"/>
                  <a:gd name="connsiteX14" fmla="*/ 1266297 w 1335427"/>
                  <a:gd name="connsiteY14" fmla="*/ 261482 h 537168"/>
                  <a:gd name="connsiteX15" fmla="*/ 1335427 w 1335427"/>
                  <a:gd name="connsiteY15" fmla="*/ 260033 h 53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5427" h="537168">
                    <a:moveTo>
                      <a:pt x="1335427" y="260033"/>
                    </a:moveTo>
                    <a:lnTo>
                      <a:pt x="1193991" y="401470"/>
                    </a:lnTo>
                    <a:lnTo>
                      <a:pt x="1058348" y="265827"/>
                    </a:lnTo>
                    <a:lnTo>
                      <a:pt x="1121463" y="264490"/>
                    </a:lnTo>
                    <a:lnTo>
                      <a:pt x="1121463" y="241650"/>
                    </a:lnTo>
                    <a:cubicBezTo>
                      <a:pt x="1121463" y="188285"/>
                      <a:pt x="1078012" y="144834"/>
                      <a:pt x="1024647" y="144834"/>
                    </a:cubicBezTo>
                    <a:lnTo>
                      <a:pt x="241706" y="144834"/>
                    </a:lnTo>
                    <a:cubicBezTo>
                      <a:pt x="188285" y="144834"/>
                      <a:pt x="144834" y="188285"/>
                      <a:pt x="144834" y="241650"/>
                    </a:cubicBezTo>
                    <a:lnTo>
                      <a:pt x="144834" y="537168"/>
                    </a:lnTo>
                    <a:lnTo>
                      <a:pt x="0" y="537168"/>
                    </a:lnTo>
                    <a:lnTo>
                      <a:pt x="0" y="241650"/>
                    </a:lnTo>
                    <a:cubicBezTo>
                      <a:pt x="0" y="108403"/>
                      <a:pt x="108403" y="0"/>
                      <a:pt x="241706" y="0"/>
                    </a:cubicBezTo>
                    <a:lnTo>
                      <a:pt x="1024647" y="0"/>
                    </a:lnTo>
                    <a:cubicBezTo>
                      <a:pt x="1157894" y="0"/>
                      <a:pt x="1266297" y="108403"/>
                      <a:pt x="1266297" y="241650"/>
                    </a:cubicBezTo>
                    <a:lnTo>
                      <a:pt x="1266297" y="261482"/>
                    </a:lnTo>
                    <a:lnTo>
                      <a:pt x="1335427" y="260033"/>
                    </a:lnTo>
                    <a:close/>
                  </a:path>
                </a:pathLst>
              </a:custGeom>
              <a:solidFill>
                <a:schemeClr val="accent1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94CA635-0B27-862D-C069-936CD88BAD69}"/>
                  </a:ext>
                </a:extLst>
              </p:cNvPr>
              <p:cNvSpPr/>
              <p:nvPr/>
            </p:nvSpPr>
            <p:spPr>
              <a:xfrm>
                <a:off x="8517969" y="3718607"/>
                <a:ext cx="1335427" cy="537168"/>
              </a:xfrm>
              <a:custGeom>
                <a:avLst/>
                <a:gdLst>
                  <a:gd name="connsiteX0" fmla="*/ 0 w 1335427"/>
                  <a:gd name="connsiteY0" fmla="*/ 277135 h 537168"/>
                  <a:gd name="connsiteX1" fmla="*/ 141436 w 1335427"/>
                  <a:gd name="connsiteY1" fmla="*/ 135699 h 537168"/>
                  <a:gd name="connsiteX2" fmla="*/ 277079 w 1335427"/>
                  <a:gd name="connsiteY2" fmla="*/ 271342 h 537168"/>
                  <a:gd name="connsiteX3" fmla="*/ 213965 w 1335427"/>
                  <a:gd name="connsiteY3" fmla="*/ 272678 h 537168"/>
                  <a:gd name="connsiteX4" fmla="*/ 213965 w 1335427"/>
                  <a:gd name="connsiteY4" fmla="*/ 295518 h 537168"/>
                  <a:gd name="connsiteX5" fmla="*/ 310781 w 1335427"/>
                  <a:gd name="connsiteY5" fmla="*/ 392334 h 537168"/>
                  <a:gd name="connsiteX6" fmla="*/ 1093721 w 1335427"/>
                  <a:gd name="connsiteY6" fmla="*/ 392334 h 537168"/>
                  <a:gd name="connsiteX7" fmla="*/ 1190593 w 1335427"/>
                  <a:gd name="connsiteY7" fmla="*/ 295518 h 537168"/>
                  <a:gd name="connsiteX8" fmla="*/ 1190593 w 1335427"/>
                  <a:gd name="connsiteY8" fmla="*/ 0 h 537168"/>
                  <a:gd name="connsiteX9" fmla="*/ 1335427 w 1335427"/>
                  <a:gd name="connsiteY9" fmla="*/ 0 h 537168"/>
                  <a:gd name="connsiteX10" fmla="*/ 1335427 w 1335427"/>
                  <a:gd name="connsiteY10" fmla="*/ 295518 h 537168"/>
                  <a:gd name="connsiteX11" fmla="*/ 1093721 w 1335427"/>
                  <a:gd name="connsiteY11" fmla="*/ 537168 h 537168"/>
                  <a:gd name="connsiteX12" fmla="*/ 310781 w 1335427"/>
                  <a:gd name="connsiteY12" fmla="*/ 537168 h 537168"/>
                  <a:gd name="connsiteX13" fmla="*/ 69130 w 1335427"/>
                  <a:gd name="connsiteY13" fmla="*/ 295518 h 537168"/>
                  <a:gd name="connsiteX14" fmla="*/ 69130 w 1335427"/>
                  <a:gd name="connsiteY14" fmla="*/ 275687 h 537168"/>
                  <a:gd name="connsiteX15" fmla="*/ 0 w 1335427"/>
                  <a:gd name="connsiteY15" fmla="*/ 277135 h 53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35427" h="537168">
                    <a:moveTo>
                      <a:pt x="0" y="277135"/>
                    </a:moveTo>
                    <a:lnTo>
                      <a:pt x="141436" y="135699"/>
                    </a:lnTo>
                    <a:lnTo>
                      <a:pt x="277079" y="271342"/>
                    </a:lnTo>
                    <a:lnTo>
                      <a:pt x="213965" y="272678"/>
                    </a:lnTo>
                    <a:lnTo>
                      <a:pt x="213965" y="295518"/>
                    </a:lnTo>
                    <a:cubicBezTo>
                      <a:pt x="213965" y="348884"/>
                      <a:pt x="257415" y="392334"/>
                      <a:pt x="310781" y="392334"/>
                    </a:cubicBezTo>
                    <a:lnTo>
                      <a:pt x="1093721" y="392334"/>
                    </a:lnTo>
                    <a:cubicBezTo>
                      <a:pt x="1147143" y="392334"/>
                      <a:pt x="1190593" y="348884"/>
                      <a:pt x="1190593" y="295518"/>
                    </a:cubicBezTo>
                    <a:lnTo>
                      <a:pt x="1190593" y="0"/>
                    </a:lnTo>
                    <a:cubicBezTo>
                      <a:pt x="1190593" y="0"/>
                      <a:pt x="1335427" y="0"/>
                      <a:pt x="1335427" y="0"/>
                    </a:cubicBezTo>
                    <a:lnTo>
                      <a:pt x="1335427" y="295518"/>
                    </a:lnTo>
                    <a:cubicBezTo>
                      <a:pt x="1335427" y="428765"/>
                      <a:pt x="1227025" y="537168"/>
                      <a:pt x="1093721" y="537168"/>
                    </a:cubicBezTo>
                    <a:lnTo>
                      <a:pt x="310781" y="537168"/>
                    </a:lnTo>
                    <a:cubicBezTo>
                      <a:pt x="177533" y="537168"/>
                      <a:pt x="69130" y="428765"/>
                      <a:pt x="69130" y="295518"/>
                    </a:cubicBezTo>
                    <a:lnTo>
                      <a:pt x="69130" y="275687"/>
                    </a:lnTo>
                    <a:cubicBezTo>
                      <a:pt x="69130" y="275687"/>
                      <a:pt x="0" y="277135"/>
                      <a:pt x="0" y="277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6775C3-865E-E03D-6A6A-49FD78D5D5B5}"/>
                </a:ext>
              </a:extLst>
            </p:cNvPr>
            <p:cNvSpPr txBox="1"/>
            <p:nvPr/>
          </p:nvSpPr>
          <p:spPr>
            <a:xfrm>
              <a:off x="1184031" y="4092814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/>
                  </a:solidFill>
                </a:rPr>
                <a:t>AIDD Labs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853A11-05C8-CA5E-78A7-0D37FF50409E}"/>
                </a:ext>
              </a:extLst>
            </p:cNvPr>
            <p:cNvSpPr txBox="1"/>
            <p:nvPr/>
          </p:nvSpPr>
          <p:spPr>
            <a:xfrm>
              <a:off x="3417159" y="3763094"/>
              <a:ext cx="1899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/>
                  </a:solidFill>
                </a:rPr>
                <a:t>AI Workflow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54608F-3680-41F1-D784-A7FC6018BFC0}"/>
                </a:ext>
              </a:extLst>
            </p:cNvPr>
            <p:cNvSpPr txBox="1"/>
            <p:nvPr/>
          </p:nvSpPr>
          <p:spPr>
            <a:xfrm>
              <a:off x="2470747" y="5172590"/>
              <a:ext cx="1494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New Designs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5F167D-B25C-4C84-CD35-D9F31A79ED18}"/>
                </a:ext>
              </a:extLst>
            </p:cNvPr>
            <p:cNvSpPr txBox="1"/>
            <p:nvPr/>
          </p:nvSpPr>
          <p:spPr>
            <a:xfrm>
              <a:off x="2608606" y="2779341"/>
              <a:ext cx="1218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New Data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7BF536-D7E4-472A-E6AE-67F193AFAFA4}"/>
              </a:ext>
            </a:extLst>
          </p:cNvPr>
          <p:cNvSpPr/>
          <p:nvPr/>
        </p:nvSpPr>
        <p:spPr>
          <a:xfrm>
            <a:off x="6544972" y="4143545"/>
            <a:ext cx="4602265" cy="2034281"/>
          </a:xfrm>
          <a:prstGeom prst="roundRect">
            <a:avLst>
              <a:gd name="adj" fmla="val 110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The combination of our AI Labs and AI Design capabilities can significantly improve lead optimization efficiency</a:t>
            </a:r>
          </a:p>
        </p:txBody>
      </p:sp>
    </p:spTree>
    <p:extLst>
      <p:ext uri="{BB962C8B-B14F-4D97-AF65-F5344CB8AC3E}">
        <p14:creationId xmlns:p14="http://schemas.microsoft.com/office/powerpoint/2010/main" val="93839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AA9C-EEE0-DEE1-2FD0-50EDB800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F2B03-B600-C6E9-910D-EDF625A63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5C230-33C9-986B-4A20-0997FAA3B0F4}"/>
              </a:ext>
            </a:extLst>
          </p:cNvPr>
          <p:cNvSpPr txBox="1"/>
          <p:nvPr/>
        </p:nvSpPr>
        <p:spPr>
          <a:xfrm>
            <a:off x="931203" y="5040730"/>
            <a:ext cx="103295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+mj-lt"/>
              </a:defRPr>
            </a:lvl1pPr>
          </a:lstStyle>
          <a:p>
            <a:pPr algn="l"/>
            <a:r>
              <a:rPr lang="en-US" sz="2800" dirty="0"/>
              <a:t>Our pipelines at Technetium Therapeutics center on key immunology, CNS and oncology diseases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AA7DEE-5A1E-7FAD-B9D1-0DB7C921C80D}"/>
              </a:ext>
            </a:extLst>
          </p:cNvPr>
          <p:cNvSpPr txBox="1"/>
          <p:nvPr/>
        </p:nvSpPr>
        <p:spPr>
          <a:xfrm>
            <a:off x="6851344" y="1531753"/>
            <a:ext cx="2933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Oncology</a:t>
            </a:r>
          </a:p>
        </p:txBody>
      </p:sp>
      <p:sp>
        <p:nvSpPr>
          <p:cNvPr id="27" name="Rectangle: Rounded Corners 3">
            <a:extLst>
              <a:ext uri="{FF2B5EF4-FFF2-40B4-BE49-F238E27FC236}">
                <a16:creationId xmlns:a16="http://schemas.microsoft.com/office/drawing/2014/main" id="{2EACD8A2-9460-85D7-0524-D980831A0FB2}"/>
              </a:ext>
            </a:extLst>
          </p:cNvPr>
          <p:cNvSpPr/>
          <p:nvPr/>
        </p:nvSpPr>
        <p:spPr>
          <a:xfrm>
            <a:off x="984216" y="1567668"/>
            <a:ext cx="10329584" cy="3077323"/>
          </a:xfrm>
          <a:prstGeom prst="roundRect">
            <a:avLst>
              <a:gd name="adj" fmla="val 988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Top Corners Rounded 5">
            <a:extLst>
              <a:ext uri="{FF2B5EF4-FFF2-40B4-BE49-F238E27FC236}">
                <a16:creationId xmlns:a16="http://schemas.microsoft.com/office/drawing/2014/main" id="{77E20D05-2AB5-E65B-ADC9-6C0613B75572}"/>
              </a:ext>
            </a:extLst>
          </p:cNvPr>
          <p:cNvSpPr/>
          <p:nvPr/>
        </p:nvSpPr>
        <p:spPr>
          <a:xfrm rot="10800000" flipV="1">
            <a:off x="984210" y="1567669"/>
            <a:ext cx="10329586" cy="773698"/>
          </a:xfrm>
          <a:prstGeom prst="round2SameRect">
            <a:avLst>
              <a:gd name="adj1" fmla="val 37699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00E474-00B8-3005-7BC9-5FC69A8197DF}"/>
              </a:ext>
            </a:extLst>
          </p:cNvPr>
          <p:cNvSpPr txBox="1"/>
          <p:nvPr/>
        </p:nvSpPr>
        <p:spPr>
          <a:xfrm>
            <a:off x="1465372" y="1769716"/>
            <a:ext cx="8095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Our Lead Optimization Projects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3E91B-566F-1F49-B49A-D8180EE5F48C}"/>
              </a:ext>
            </a:extLst>
          </p:cNvPr>
          <p:cNvSpPr txBox="1"/>
          <p:nvPr/>
        </p:nvSpPr>
        <p:spPr>
          <a:xfrm>
            <a:off x="1359355" y="2658429"/>
            <a:ext cx="9643007" cy="1626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Gut-restricted TYK2 inhibitors for IBD (in vivo validation) 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CNS penetrant c-</a:t>
            </a:r>
            <a:r>
              <a:rPr lang="en-US" dirty="0" err="1"/>
              <a:t>Abl</a:t>
            </a:r>
            <a:r>
              <a:rPr lang="en-US" dirty="0"/>
              <a:t> inhibitors for neuron degenerative diseases (in vivo validation)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CNS penetrant BCR-</a:t>
            </a:r>
            <a:r>
              <a:rPr lang="en-US" dirty="0" err="1"/>
              <a:t>Abl</a:t>
            </a:r>
            <a:r>
              <a:rPr lang="en-US" dirty="0"/>
              <a:t> inhibitors for CNS relapse of AML</a:t>
            </a:r>
          </a:p>
          <a:p>
            <a:pPr marL="274320" indent="-274320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CNS penetrant EGFR mutants inhibitors (non-small cell lung cancer)</a:t>
            </a:r>
          </a:p>
        </p:txBody>
      </p:sp>
    </p:spTree>
    <p:extLst>
      <p:ext uri="{BB962C8B-B14F-4D97-AF65-F5344CB8AC3E}">
        <p14:creationId xmlns:p14="http://schemas.microsoft.com/office/powerpoint/2010/main" val="148126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CD540-4A35-99D4-FA59-329081D68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EB18-E3AD-5277-95EA-051075C3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2025-2026 Finance and Business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7DC67-7345-45F7-FA14-F1F1DDD45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 Copyright © 2025 Technetium THERAPEUTICS All rights reserved.  </a:t>
            </a:r>
            <a:r>
              <a:rPr lang="en-US" b="1">
                <a:solidFill>
                  <a:schemeClr val="accent1"/>
                </a:solidFill>
              </a:rPr>
              <a:t>|   </a:t>
            </a:r>
            <a:fld id="{F6921E67-517D-4C95-80C2-C1F17D5CCE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DB2AB-2F5D-1AA2-FD4B-F007CBFB08EC}"/>
              </a:ext>
            </a:extLst>
          </p:cNvPr>
          <p:cNvSpPr txBox="1"/>
          <p:nvPr/>
        </p:nvSpPr>
        <p:spPr>
          <a:xfrm>
            <a:off x="978630" y="1188609"/>
            <a:ext cx="4296274" cy="10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/>
              <a:t>Non-dilutive funding - $700,000: build AI-Labs and high throughput genomic profiling labs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D33D7-7F59-BC00-3EB9-34CE1597C81C}"/>
              </a:ext>
            </a:extLst>
          </p:cNvPr>
          <p:cNvSpPr txBox="1"/>
          <p:nvPr/>
        </p:nvSpPr>
        <p:spPr>
          <a:xfrm>
            <a:off x="931207" y="5040730"/>
            <a:ext cx="10329585" cy="1086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3"/>
                </a:solidFill>
                <a:latin typeface="+mj-lt"/>
              </a:rPr>
              <a:t>Efficient capital deployment is crucial for creating a productive hatchery of novel medicines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A5D94-5B6D-EC1D-0849-7FBAFFD214A5}"/>
              </a:ext>
            </a:extLst>
          </p:cNvPr>
          <p:cNvSpPr txBox="1"/>
          <p:nvPr/>
        </p:nvSpPr>
        <p:spPr>
          <a:xfrm>
            <a:off x="7788671" y="3035356"/>
            <a:ext cx="3727469" cy="1395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/>
              <a:t>Equity investments - $10-15 million: Scaling to 10 LO projects, among them 2 clinical development candidate will be nominated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9D4E6-88CD-6DE8-4552-02DD798B7534}"/>
              </a:ext>
            </a:extLst>
          </p:cNvPr>
          <p:cNvSpPr txBox="1"/>
          <p:nvPr/>
        </p:nvSpPr>
        <p:spPr>
          <a:xfrm>
            <a:off x="946841" y="2869157"/>
            <a:ext cx="3727072" cy="1728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/>
              <a:t>Team Building: Expanding our team to 8-10 employees to productionize AI agentic workflows and optimize lead operations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5BD484-481C-E170-CD69-21E3817B907E}"/>
              </a:ext>
            </a:extLst>
          </p:cNvPr>
          <p:cNvGrpSpPr/>
          <p:nvPr/>
        </p:nvGrpSpPr>
        <p:grpSpPr>
          <a:xfrm>
            <a:off x="4487709" y="1232446"/>
            <a:ext cx="3216583" cy="2924493"/>
            <a:chOff x="4362441" y="1852612"/>
            <a:chExt cx="3462845" cy="31483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AD478DC-4008-9538-A879-77137A6C2ECB}"/>
                </a:ext>
              </a:extLst>
            </p:cNvPr>
            <p:cNvSpPr/>
            <p:nvPr/>
          </p:nvSpPr>
          <p:spPr>
            <a:xfrm>
              <a:off x="5442394" y="1981675"/>
              <a:ext cx="1342453" cy="1342453"/>
            </a:xfrm>
            <a:custGeom>
              <a:avLst/>
              <a:gdLst>
                <a:gd name="connsiteX0" fmla="*/ 671227 w 1342453"/>
                <a:gd name="connsiteY0" fmla="*/ 0 h 1342453"/>
                <a:gd name="connsiteX1" fmla="*/ 0 w 1342453"/>
                <a:gd name="connsiteY1" fmla="*/ 671227 h 1342453"/>
                <a:gd name="connsiteX2" fmla="*/ 671227 w 1342453"/>
                <a:gd name="connsiteY2" fmla="*/ 1342454 h 1342453"/>
                <a:gd name="connsiteX3" fmla="*/ 1342454 w 1342453"/>
                <a:gd name="connsiteY3" fmla="*/ 671227 h 1342453"/>
                <a:gd name="connsiteX4" fmla="*/ 671227 w 1342453"/>
                <a:gd name="connsiteY4" fmla="*/ 0 h 1342453"/>
                <a:gd name="connsiteX5" fmla="*/ 665417 w 1342453"/>
                <a:gd name="connsiteY5" fmla="*/ 1261015 h 1342453"/>
                <a:gd name="connsiteX6" fmla="*/ 545116 w 1342453"/>
                <a:gd name="connsiteY6" fmla="*/ 1140714 h 1342453"/>
                <a:gd name="connsiteX7" fmla="*/ 665417 w 1342453"/>
                <a:gd name="connsiteY7" fmla="*/ 1020413 h 1342453"/>
                <a:gd name="connsiteX8" fmla="*/ 785717 w 1342453"/>
                <a:gd name="connsiteY8" fmla="*/ 1140714 h 1342453"/>
                <a:gd name="connsiteX9" fmla="*/ 665417 w 1342453"/>
                <a:gd name="connsiteY9" fmla="*/ 1261015 h 134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2453" h="1342453">
                  <a:moveTo>
                    <a:pt x="671227" y="0"/>
                  </a:moveTo>
                  <a:cubicBezTo>
                    <a:pt x="300514" y="0"/>
                    <a:pt x="0" y="300514"/>
                    <a:pt x="0" y="671227"/>
                  </a:cubicBezTo>
                  <a:cubicBezTo>
                    <a:pt x="0" y="1041940"/>
                    <a:pt x="300514" y="1342454"/>
                    <a:pt x="671227" y="1342454"/>
                  </a:cubicBezTo>
                  <a:cubicBezTo>
                    <a:pt x="1041940" y="1342454"/>
                    <a:pt x="1342454" y="1041940"/>
                    <a:pt x="1342454" y="671227"/>
                  </a:cubicBezTo>
                  <a:cubicBezTo>
                    <a:pt x="1342454" y="300514"/>
                    <a:pt x="1041940" y="0"/>
                    <a:pt x="671227" y="0"/>
                  </a:cubicBezTo>
                  <a:close/>
                  <a:moveTo>
                    <a:pt x="665417" y="1261015"/>
                  </a:moveTo>
                  <a:cubicBezTo>
                    <a:pt x="598932" y="1261015"/>
                    <a:pt x="545116" y="1207103"/>
                    <a:pt x="545116" y="1140714"/>
                  </a:cubicBezTo>
                  <a:cubicBezTo>
                    <a:pt x="545116" y="1074230"/>
                    <a:pt x="599027" y="1020413"/>
                    <a:pt x="665417" y="1020413"/>
                  </a:cubicBezTo>
                  <a:cubicBezTo>
                    <a:pt x="731901" y="1020413"/>
                    <a:pt x="785717" y="1074325"/>
                    <a:pt x="785717" y="1140714"/>
                  </a:cubicBezTo>
                  <a:cubicBezTo>
                    <a:pt x="785717" y="1207103"/>
                    <a:pt x="731901" y="1261015"/>
                    <a:pt x="665417" y="12610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F03ECC-F596-8AA6-69A9-86E253A8BD24}"/>
                </a:ext>
              </a:extLst>
            </p:cNvPr>
            <p:cNvSpPr/>
            <p:nvPr/>
          </p:nvSpPr>
          <p:spPr>
            <a:xfrm>
              <a:off x="6129623" y="1852612"/>
              <a:ext cx="796385" cy="796480"/>
            </a:xfrm>
            <a:custGeom>
              <a:avLst/>
              <a:gdLst>
                <a:gd name="connsiteX0" fmla="*/ 777335 w 796385"/>
                <a:gd name="connsiteY0" fmla="*/ 796481 h 796480"/>
                <a:gd name="connsiteX1" fmla="*/ 758285 w 796385"/>
                <a:gd name="connsiteY1" fmla="*/ 777431 h 796480"/>
                <a:gd name="connsiteX2" fmla="*/ 19050 w 796385"/>
                <a:gd name="connsiteY2" fmla="*/ 38100 h 796480"/>
                <a:gd name="connsiteX3" fmla="*/ 0 w 796385"/>
                <a:gd name="connsiteY3" fmla="*/ 19050 h 796480"/>
                <a:gd name="connsiteX4" fmla="*/ 19050 w 796385"/>
                <a:gd name="connsiteY4" fmla="*/ 0 h 796480"/>
                <a:gd name="connsiteX5" fmla="*/ 796385 w 796385"/>
                <a:gd name="connsiteY5" fmla="*/ 777431 h 796480"/>
                <a:gd name="connsiteX6" fmla="*/ 777335 w 796385"/>
                <a:gd name="connsiteY6" fmla="*/ 796481 h 7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6385" h="796480">
                  <a:moveTo>
                    <a:pt x="777335" y="796481"/>
                  </a:moveTo>
                  <a:cubicBezTo>
                    <a:pt x="766858" y="796481"/>
                    <a:pt x="758285" y="787908"/>
                    <a:pt x="758285" y="777431"/>
                  </a:cubicBezTo>
                  <a:cubicBezTo>
                    <a:pt x="758285" y="369761"/>
                    <a:pt x="426625" y="38100"/>
                    <a:pt x="19050" y="38100"/>
                  </a:cubicBezTo>
                  <a:cubicBezTo>
                    <a:pt x="8572" y="38100"/>
                    <a:pt x="0" y="29528"/>
                    <a:pt x="0" y="19050"/>
                  </a:cubicBezTo>
                  <a:cubicBezTo>
                    <a:pt x="0" y="8573"/>
                    <a:pt x="8572" y="0"/>
                    <a:pt x="19050" y="0"/>
                  </a:cubicBezTo>
                  <a:cubicBezTo>
                    <a:pt x="447675" y="0"/>
                    <a:pt x="796385" y="348710"/>
                    <a:pt x="796385" y="777431"/>
                  </a:cubicBezTo>
                  <a:cubicBezTo>
                    <a:pt x="796385" y="787908"/>
                    <a:pt x="787908" y="796481"/>
                    <a:pt x="777335" y="7964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0D2C82-CACB-148A-F96C-87672E48BE90}"/>
                </a:ext>
              </a:extLst>
            </p:cNvPr>
            <p:cNvSpPr/>
            <p:nvPr/>
          </p:nvSpPr>
          <p:spPr>
            <a:xfrm>
              <a:off x="6352698" y="3671315"/>
              <a:ext cx="1329689" cy="1329690"/>
            </a:xfrm>
            <a:custGeom>
              <a:avLst/>
              <a:gdLst>
                <a:gd name="connsiteX0" fmla="*/ 664845 w 1329689"/>
                <a:gd name="connsiteY0" fmla="*/ 0 h 1329690"/>
                <a:gd name="connsiteX1" fmla="*/ 0 w 1329689"/>
                <a:gd name="connsiteY1" fmla="*/ 664845 h 1329690"/>
                <a:gd name="connsiteX2" fmla="*/ 664845 w 1329689"/>
                <a:gd name="connsiteY2" fmla="*/ 1329690 h 1329690"/>
                <a:gd name="connsiteX3" fmla="*/ 1329690 w 1329689"/>
                <a:gd name="connsiteY3" fmla="*/ 664845 h 1329690"/>
                <a:gd name="connsiteX4" fmla="*/ 664845 w 1329689"/>
                <a:gd name="connsiteY4" fmla="*/ 0 h 1329690"/>
                <a:gd name="connsiteX5" fmla="*/ 289274 w 1329689"/>
                <a:gd name="connsiteY5" fmla="*/ 541592 h 1329690"/>
                <a:gd name="connsiteX6" fmla="*/ 171926 w 1329689"/>
                <a:gd name="connsiteY6" fmla="*/ 424243 h 1329690"/>
                <a:gd name="connsiteX7" fmla="*/ 289274 w 1329689"/>
                <a:gd name="connsiteY7" fmla="*/ 306896 h 1329690"/>
                <a:gd name="connsiteX8" fmla="*/ 406622 w 1329689"/>
                <a:gd name="connsiteY8" fmla="*/ 424243 h 1329690"/>
                <a:gd name="connsiteX9" fmla="*/ 289274 w 1329689"/>
                <a:gd name="connsiteY9" fmla="*/ 541592 h 132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9689" h="1329690">
                  <a:moveTo>
                    <a:pt x="664845" y="0"/>
                  </a:moveTo>
                  <a:cubicBezTo>
                    <a:pt x="297656" y="0"/>
                    <a:pt x="0" y="297656"/>
                    <a:pt x="0" y="664845"/>
                  </a:cubicBezTo>
                  <a:cubicBezTo>
                    <a:pt x="0" y="1032034"/>
                    <a:pt x="297656" y="1329690"/>
                    <a:pt x="664845" y="1329690"/>
                  </a:cubicBezTo>
                  <a:cubicBezTo>
                    <a:pt x="1032034" y="1329690"/>
                    <a:pt x="1329690" y="1032034"/>
                    <a:pt x="1329690" y="664845"/>
                  </a:cubicBezTo>
                  <a:cubicBezTo>
                    <a:pt x="1329690" y="297656"/>
                    <a:pt x="1032034" y="0"/>
                    <a:pt x="664845" y="0"/>
                  </a:cubicBezTo>
                  <a:close/>
                  <a:moveTo>
                    <a:pt x="289274" y="541592"/>
                  </a:moveTo>
                  <a:cubicBezTo>
                    <a:pt x="224504" y="541592"/>
                    <a:pt x="171926" y="489013"/>
                    <a:pt x="171926" y="424243"/>
                  </a:cubicBezTo>
                  <a:cubicBezTo>
                    <a:pt x="171926" y="359473"/>
                    <a:pt x="224409" y="306896"/>
                    <a:pt x="289274" y="306896"/>
                  </a:cubicBezTo>
                  <a:cubicBezTo>
                    <a:pt x="354044" y="306896"/>
                    <a:pt x="406622" y="359378"/>
                    <a:pt x="406622" y="424243"/>
                  </a:cubicBezTo>
                  <a:cubicBezTo>
                    <a:pt x="406622" y="489013"/>
                    <a:pt x="354044" y="541592"/>
                    <a:pt x="289274" y="5415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67B221B-1D2C-6A81-2FF7-97D6238D5B69}"/>
                </a:ext>
              </a:extLst>
            </p:cNvPr>
            <p:cNvSpPr/>
            <p:nvPr/>
          </p:nvSpPr>
          <p:spPr>
            <a:xfrm>
              <a:off x="7567088" y="3775376"/>
              <a:ext cx="258198" cy="1102566"/>
            </a:xfrm>
            <a:custGeom>
              <a:avLst/>
              <a:gdLst>
                <a:gd name="connsiteX0" fmla="*/ 19002 w 258198"/>
                <a:gd name="connsiteY0" fmla="*/ 1102566 h 1102566"/>
                <a:gd name="connsiteX1" fmla="*/ 5572 w 258198"/>
                <a:gd name="connsiteY1" fmla="*/ 1096947 h 1102566"/>
                <a:gd name="connsiteX2" fmla="*/ 5572 w 258198"/>
                <a:gd name="connsiteY2" fmla="*/ 1069991 h 1102566"/>
                <a:gd name="connsiteX3" fmla="*/ 5572 w 258198"/>
                <a:gd name="connsiteY3" fmla="*/ 32528 h 1102566"/>
                <a:gd name="connsiteX4" fmla="*/ 5572 w 258198"/>
                <a:gd name="connsiteY4" fmla="*/ 5572 h 1102566"/>
                <a:gd name="connsiteX5" fmla="*/ 32528 w 258198"/>
                <a:gd name="connsiteY5" fmla="*/ 5572 h 1102566"/>
                <a:gd name="connsiteX6" fmla="*/ 32528 w 258198"/>
                <a:gd name="connsiteY6" fmla="*/ 1096947 h 1102566"/>
                <a:gd name="connsiteX7" fmla="*/ 19002 w 258198"/>
                <a:gd name="connsiteY7" fmla="*/ 1102566 h 110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98" h="1102566">
                  <a:moveTo>
                    <a:pt x="19002" y="1102566"/>
                  </a:moveTo>
                  <a:cubicBezTo>
                    <a:pt x="14145" y="1102566"/>
                    <a:pt x="9287" y="1100662"/>
                    <a:pt x="5572" y="1096947"/>
                  </a:cubicBezTo>
                  <a:cubicBezTo>
                    <a:pt x="-1857" y="1089517"/>
                    <a:pt x="-1857" y="1077421"/>
                    <a:pt x="5572" y="1069991"/>
                  </a:cubicBezTo>
                  <a:cubicBezTo>
                    <a:pt x="291608" y="783955"/>
                    <a:pt x="291608" y="318564"/>
                    <a:pt x="5572" y="32528"/>
                  </a:cubicBezTo>
                  <a:cubicBezTo>
                    <a:pt x="-1857" y="25098"/>
                    <a:pt x="-1857" y="13002"/>
                    <a:pt x="5572" y="5572"/>
                  </a:cubicBezTo>
                  <a:cubicBezTo>
                    <a:pt x="13002" y="-1857"/>
                    <a:pt x="25098" y="-1857"/>
                    <a:pt x="32528" y="5572"/>
                  </a:cubicBezTo>
                  <a:cubicBezTo>
                    <a:pt x="333423" y="306467"/>
                    <a:pt x="333423" y="796052"/>
                    <a:pt x="32528" y="1096947"/>
                  </a:cubicBezTo>
                  <a:cubicBezTo>
                    <a:pt x="28718" y="1100662"/>
                    <a:pt x="23860" y="1102566"/>
                    <a:pt x="19002" y="11025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07C46E3-ABC0-2FC1-D841-B0607BCAF94A}"/>
                </a:ext>
              </a:extLst>
            </p:cNvPr>
            <p:cNvSpPr/>
            <p:nvPr/>
          </p:nvSpPr>
          <p:spPr>
            <a:xfrm>
              <a:off x="4509801" y="3654075"/>
              <a:ext cx="1334642" cy="1334642"/>
            </a:xfrm>
            <a:custGeom>
              <a:avLst/>
              <a:gdLst>
                <a:gd name="connsiteX0" fmla="*/ 667322 w 1334642"/>
                <a:gd name="connsiteY0" fmla="*/ 0 h 1334642"/>
                <a:gd name="connsiteX1" fmla="*/ 0 w 1334642"/>
                <a:gd name="connsiteY1" fmla="*/ 667322 h 1334642"/>
                <a:gd name="connsiteX2" fmla="*/ 667322 w 1334642"/>
                <a:gd name="connsiteY2" fmla="*/ 1334643 h 1334642"/>
                <a:gd name="connsiteX3" fmla="*/ 1334643 w 1334642"/>
                <a:gd name="connsiteY3" fmla="*/ 667322 h 1334642"/>
                <a:gd name="connsiteX4" fmla="*/ 667322 w 1334642"/>
                <a:gd name="connsiteY4" fmla="*/ 0 h 1334642"/>
                <a:gd name="connsiteX5" fmla="*/ 1046512 w 1334642"/>
                <a:gd name="connsiteY5" fmla="*/ 522351 h 1334642"/>
                <a:gd name="connsiteX6" fmla="*/ 928307 w 1334642"/>
                <a:gd name="connsiteY6" fmla="*/ 404146 h 1334642"/>
                <a:gd name="connsiteX7" fmla="*/ 1046512 w 1334642"/>
                <a:gd name="connsiteY7" fmla="*/ 285940 h 1334642"/>
                <a:gd name="connsiteX8" fmla="*/ 1164717 w 1334642"/>
                <a:gd name="connsiteY8" fmla="*/ 404146 h 1334642"/>
                <a:gd name="connsiteX9" fmla="*/ 1046512 w 1334642"/>
                <a:gd name="connsiteY9" fmla="*/ 522351 h 133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4642" h="1334642">
                  <a:moveTo>
                    <a:pt x="667322" y="0"/>
                  </a:moveTo>
                  <a:cubicBezTo>
                    <a:pt x="298799" y="0"/>
                    <a:pt x="0" y="298799"/>
                    <a:pt x="0" y="667322"/>
                  </a:cubicBezTo>
                  <a:cubicBezTo>
                    <a:pt x="0" y="1035844"/>
                    <a:pt x="298799" y="1334643"/>
                    <a:pt x="667322" y="1334643"/>
                  </a:cubicBezTo>
                  <a:cubicBezTo>
                    <a:pt x="1035844" y="1334643"/>
                    <a:pt x="1334643" y="1035844"/>
                    <a:pt x="1334643" y="667322"/>
                  </a:cubicBezTo>
                  <a:cubicBezTo>
                    <a:pt x="1334643" y="298799"/>
                    <a:pt x="1035844" y="0"/>
                    <a:pt x="667322" y="0"/>
                  </a:cubicBezTo>
                  <a:close/>
                  <a:moveTo>
                    <a:pt x="1046512" y="522351"/>
                  </a:moveTo>
                  <a:cubicBezTo>
                    <a:pt x="981170" y="522351"/>
                    <a:pt x="928307" y="469392"/>
                    <a:pt x="928307" y="404146"/>
                  </a:cubicBezTo>
                  <a:cubicBezTo>
                    <a:pt x="928307" y="338804"/>
                    <a:pt x="981266" y="285940"/>
                    <a:pt x="1046512" y="285940"/>
                  </a:cubicBezTo>
                  <a:cubicBezTo>
                    <a:pt x="1111758" y="285940"/>
                    <a:pt x="1164717" y="338900"/>
                    <a:pt x="1164717" y="404146"/>
                  </a:cubicBezTo>
                  <a:cubicBezTo>
                    <a:pt x="1164717" y="469392"/>
                    <a:pt x="1111853" y="522351"/>
                    <a:pt x="1046512" y="52235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6CB4BFD-948D-E7CB-6D9E-A44905CA9BDD}"/>
                </a:ext>
              </a:extLst>
            </p:cNvPr>
            <p:cNvSpPr/>
            <p:nvPr/>
          </p:nvSpPr>
          <p:spPr>
            <a:xfrm>
              <a:off x="4362441" y="3700086"/>
              <a:ext cx="335664" cy="1099846"/>
            </a:xfrm>
            <a:custGeom>
              <a:avLst/>
              <a:gdLst>
                <a:gd name="connsiteX0" fmla="*/ 174792 w 335664"/>
                <a:gd name="connsiteY0" fmla="*/ 1099847 h 1099846"/>
                <a:gd name="connsiteX1" fmla="*/ 159648 w 335664"/>
                <a:gd name="connsiteY1" fmla="*/ 1092322 h 1099846"/>
                <a:gd name="connsiteX2" fmla="*/ 6962 w 335664"/>
                <a:gd name="connsiteY2" fmla="*/ 517964 h 1099846"/>
                <a:gd name="connsiteX3" fmla="*/ 305094 w 335664"/>
                <a:gd name="connsiteY3" fmla="*/ 3900 h 1099846"/>
                <a:gd name="connsiteX4" fmla="*/ 331764 w 335664"/>
                <a:gd name="connsiteY4" fmla="*/ 7520 h 1099846"/>
                <a:gd name="connsiteX5" fmla="*/ 328145 w 335664"/>
                <a:gd name="connsiteY5" fmla="*/ 34190 h 1099846"/>
                <a:gd name="connsiteX6" fmla="*/ 44585 w 335664"/>
                <a:gd name="connsiteY6" fmla="*/ 523013 h 1099846"/>
                <a:gd name="connsiteX7" fmla="*/ 189747 w 335664"/>
                <a:gd name="connsiteY7" fmla="*/ 1069176 h 1099846"/>
                <a:gd name="connsiteX8" fmla="*/ 186127 w 335664"/>
                <a:gd name="connsiteY8" fmla="*/ 1095846 h 1099846"/>
                <a:gd name="connsiteX9" fmla="*/ 174792 w 335664"/>
                <a:gd name="connsiteY9" fmla="*/ 1099847 h 10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664" h="1099846">
                  <a:moveTo>
                    <a:pt x="174792" y="1099847"/>
                  </a:moveTo>
                  <a:cubicBezTo>
                    <a:pt x="169077" y="1099847"/>
                    <a:pt x="163362" y="1097275"/>
                    <a:pt x="159648" y="1092322"/>
                  </a:cubicBezTo>
                  <a:cubicBezTo>
                    <a:pt x="33727" y="927539"/>
                    <a:pt x="-20470" y="723514"/>
                    <a:pt x="6962" y="517964"/>
                  </a:cubicBezTo>
                  <a:cubicBezTo>
                    <a:pt x="34489" y="312415"/>
                    <a:pt x="140312" y="129821"/>
                    <a:pt x="305094" y="3900"/>
                  </a:cubicBezTo>
                  <a:cubicBezTo>
                    <a:pt x="313476" y="-2482"/>
                    <a:pt x="325383" y="-862"/>
                    <a:pt x="331764" y="7520"/>
                  </a:cubicBezTo>
                  <a:cubicBezTo>
                    <a:pt x="338146" y="15902"/>
                    <a:pt x="336527" y="27808"/>
                    <a:pt x="328145" y="34190"/>
                  </a:cubicBezTo>
                  <a:cubicBezTo>
                    <a:pt x="171459" y="153919"/>
                    <a:pt x="70779" y="327560"/>
                    <a:pt x="44585" y="523013"/>
                  </a:cubicBezTo>
                  <a:cubicBezTo>
                    <a:pt x="18392" y="718466"/>
                    <a:pt x="70017" y="912490"/>
                    <a:pt x="189747" y="1069176"/>
                  </a:cubicBezTo>
                  <a:cubicBezTo>
                    <a:pt x="196128" y="1077558"/>
                    <a:pt x="194509" y="1089464"/>
                    <a:pt x="186127" y="1095846"/>
                  </a:cubicBezTo>
                  <a:cubicBezTo>
                    <a:pt x="182889" y="1098608"/>
                    <a:pt x="178793" y="1099847"/>
                    <a:pt x="174792" y="10998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" name="Graphic 2">
              <a:extLst>
                <a:ext uri="{FF2B5EF4-FFF2-40B4-BE49-F238E27FC236}">
                  <a16:creationId xmlns:a16="http://schemas.microsoft.com/office/drawing/2014/main" id="{C2623148-1A89-67F1-8B97-8E26223062BC}"/>
                </a:ext>
              </a:extLst>
            </p:cNvPr>
            <p:cNvGrpSpPr/>
            <p:nvPr/>
          </p:nvGrpSpPr>
          <p:grpSpPr>
            <a:xfrm>
              <a:off x="5409342" y="3055524"/>
              <a:ext cx="1390650" cy="1390650"/>
              <a:chOff x="5409342" y="3055524"/>
              <a:chExt cx="1390650" cy="139065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1DAB724-1080-F888-9370-AD21C1FFE632}"/>
                  </a:ext>
                </a:extLst>
              </p:cNvPr>
              <p:cNvSpPr/>
              <p:nvPr/>
            </p:nvSpPr>
            <p:spPr>
              <a:xfrm>
                <a:off x="5428392" y="3074669"/>
                <a:ext cx="1352550" cy="1352549"/>
              </a:xfrm>
              <a:custGeom>
                <a:avLst/>
                <a:gdLst>
                  <a:gd name="connsiteX0" fmla="*/ 1352550 w 1352550"/>
                  <a:gd name="connsiteY0" fmla="*/ 676275 h 1352549"/>
                  <a:gd name="connsiteX1" fmla="*/ 676275 w 1352550"/>
                  <a:gd name="connsiteY1" fmla="*/ 0 h 1352549"/>
                  <a:gd name="connsiteX2" fmla="*/ 0 w 1352550"/>
                  <a:gd name="connsiteY2" fmla="*/ 676275 h 1352549"/>
                  <a:gd name="connsiteX3" fmla="*/ 676275 w 1352550"/>
                  <a:gd name="connsiteY3" fmla="*/ 1352550 h 1352549"/>
                  <a:gd name="connsiteX4" fmla="*/ 1352550 w 1352550"/>
                  <a:gd name="connsiteY4" fmla="*/ 676275 h 1352549"/>
                  <a:gd name="connsiteX5" fmla="*/ 676275 w 1352550"/>
                  <a:gd name="connsiteY5" fmla="*/ 1261396 h 1352549"/>
                  <a:gd name="connsiteX6" fmla="*/ 91154 w 1352550"/>
                  <a:gd name="connsiteY6" fmla="*/ 676275 h 1352549"/>
                  <a:gd name="connsiteX7" fmla="*/ 676275 w 1352550"/>
                  <a:gd name="connsiteY7" fmla="*/ 91154 h 1352549"/>
                  <a:gd name="connsiteX8" fmla="*/ 1261396 w 1352550"/>
                  <a:gd name="connsiteY8" fmla="*/ 676275 h 1352549"/>
                  <a:gd name="connsiteX9" fmla="*/ 676275 w 1352550"/>
                  <a:gd name="connsiteY9" fmla="*/ 1261396 h 13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2550" h="1352549">
                    <a:moveTo>
                      <a:pt x="1352550" y="676275"/>
                    </a:moveTo>
                    <a:cubicBezTo>
                      <a:pt x="1352550" y="303371"/>
                      <a:pt x="1049179" y="0"/>
                      <a:pt x="676275" y="0"/>
                    </a:cubicBezTo>
                    <a:cubicBezTo>
                      <a:pt x="303371" y="0"/>
                      <a:pt x="0" y="303371"/>
                      <a:pt x="0" y="676275"/>
                    </a:cubicBezTo>
                    <a:cubicBezTo>
                      <a:pt x="0" y="1049179"/>
                      <a:pt x="303371" y="1352550"/>
                      <a:pt x="676275" y="1352550"/>
                    </a:cubicBezTo>
                    <a:cubicBezTo>
                      <a:pt x="1049179" y="1352550"/>
                      <a:pt x="1352550" y="1049179"/>
                      <a:pt x="1352550" y="676275"/>
                    </a:cubicBezTo>
                    <a:close/>
                    <a:moveTo>
                      <a:pt x="676275" y="1261396"/>
                    </a:moveTo>
                    <a:cubicBezTo>
                      <a:pt x="353568" y="1261396"/>
                      <a:pt x="91154" y="998887"/>
                      <a:pt x="91154" y="676275"/>
                    </a:cubicBezTo>
                    <a:cubicBezTo>
                      <a:pt x="91154" y="353663"/>
                      <a:pt x="353663" y="91154"/>
                      <a:pt x="676275" y="91154"/>
                    </a:cubicBezTo>
                    <a:cubicBezTo>
                      <a:pt x="998887" y="91154"/>
                      <a:pt x="1261396" y="353663"/>
                      <a:pt x="1261396" y="676275"/>
                    </a:cubicBezTo>
                    <a:cubicBezTo>
                      <a:pt x="1261396" y="998887"/>
                      <a:pt x="998887" y="1261396"/>
                      <a:pt x="676275" y="126139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3ADD8C5-9ED8-8305-0914-B73BE521DF24}"/>
                  </a:ext>
                </a:extLst>
              </p:cNvPr>
              <p:cNvSpPr/>
              <p:nvPr/>
            </p:nvSpPr>
            <p:spPr>
              <a:xfrm>
                <a:off x="5409342" y="3055524"/>
                <a:ext cx="1390650" cy="1390650"/>
              </a:xfrm>
              <a:custGeom>
                <a:avLst/>
                <a:gdLst>
                  <a:gd name="connsiteX0" fmla="*/ 695325 w 1390650"/>
                  <a:gd name="connsiteY0" fmla="*/ 0 h 1390650"/>
                  <a:gd name="connsiteX1" fmla="*/ 0 w 1390650"/>
                  <a:gd name="connsiteY1" fmla="*/ 695325 h 1390650"/>
                  <a:gd name="connsiteX2" fmla="*/ 695325 w 1390650"/>
                  <a:gd name="connsiteY2" fmla="*/ 1390650 h 1390650"/>
                  <a:gd name="connsiteX3" fmla="*/ 1390650 w 1390650"/>
                  <a:gd name="connsiteY3" fmla="*/ 695325 h 1390650"/>
                  <a:gd name="connsiteX4" fmla="*/ 695325 w 1390650"/>
                  <a:gd name="connsiteY4" fmla="*/ 0 h 1390650"/>
                  <a:gd name="connsiteX5" fmla="*/ 18955 w 1390650"/>
                  <a:gd name="connsiteY5" fmla="*/ 695420 h 1390650"/>
                  <a:gd name="connsiteX6" fmla="*/ 695230 w 1390650"/>
                  <a:gd name="connsiteY6" fmla="*/ 19145 h 1390650"/>
                  <a:gd name="connsiteX7" fmla="*/ 1371505 w 1390650"/>
                  <a:gd name="connsiteY7" fmla="*/ 695420 h 1390650"/>
                  <a:gd name="connsiteX8" fmla="*/ 695230 w 1390650"/>
                  <a:gd name="connsiteY8" fmla="*/ 1371695 h 1390650"/>
                  <a:gd name="connsiteX9" fmla="*/ 18955 w 1390650"/>
                  <a:gd name="connsiteY9" fmla="*/ 69542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90650" h="1390650">
                    <a:moveTo>
                      <a:pt x="695325" y="0"/>
                    </a:moveTo>
                    <a:cubicBezTo>
                      <a:pt x="311944" y="0"/>
                      <a:pt x="0" y="311944"/>
                      <a:pt x="0" y="695325"/>
                    </a:cubicBezTo>
                    <a:cubicBezTo>
                      <a:pt x="0" y="1078706"/>
                      <a:pt x="311944" y="1390650"/>
                      <a:pt x="695325" y="1390650"/>
                    </a:cubicBezTo>
                    <a:cubicBezTo>
                      <a:pt x="1078706" y="1390650"/>
                      <a:pt x="1390650" y="1078706"/>
                      <a:pt x="1390650" y="695325"/>
                    </a:cubicBezTo>
                    <a:cubicBezTo>
                      <a:pt x="1390650" y="311944"/>
                      <a:pt x="1078706" y="0"/>
                      <a:pt x="695325" y="0"/>
                    </a:cubicBezTo>
                    <a:close/>
                    <a:moveTo>
                      <a:pt x="18955" y="695420"/>
                    </a:moveTo>
                    <a:cubicBezTo>
                      <a:pt x="18955" y="322516"/>
                      <a:pt x="322326" y="19145"/>
                      <a:pt x="695230" y="19145"/>
                    </a:cubicBezTo>
                    <a:cubicBezTo>
                      <a:pt x="1068134" y="19145"/>
                      <a:pt x="1371505" y="322516"/>
                      <a:pt x="1371505" y="695420"/>
                    </a:cubicBezTo>
                    <a:cubicBezTo>
                      <a:pt x="1371505" y="1068324"/>
                      <a:pt x="1068134" y="1371695"/>
                      <a:pt x="695230" y="1371695"/>
                    </a:cubicBezTo>
                    <a:cubicBezTo>
                      <a:pt x="322421" y="1371695"/>
                      <a:pt x="18955" y="1068324"/>
                      <a:pt x="18955" y="6954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8342854-51A9-1869-8735-2A236F27355B}"/>
                  </a:ext>
                </a:extLst>
              </p:cNvPr>
              <p:cNvSpPr/>
              <p:nvPr/>
            </p:nvSpPr>
            <p:spPr>
              <a:xfrm>
                <a:off x="5519547" y="3165728"/>
                <a:ext cx="1170241" cy="1170241"/>
              </a:xfrm>
              <a:custGeom>
                <a:avLst/>
                <a:gdLst>
                  <a:gd name="connsiteX0" fmla="*/ 585121 w 1170241"/>
                  <a:gd name="connsiteY0" fmla="*/ 0 h 1170241"/>
                  <a:gd name="connsiteX1" fmla="*/ 0 w 1170241"/>
                  <a:gd name="connsiteY1" fmla="*/ 585121 h 1170241"/>
                  <a:gd name="connsiteX2" fmla="*/ 585121 w 1170241"/>
                  <a:gd name="connsiteY2" fmla="*/ 1170242 h 1170241"/>
                  <a:gd name="connsiteX3" fmla="*/ 1170241 w 1170241"/>
                  <a:gd name="connsiteY3" fmla="*/ 585121 h 1170241"/>
                  <a:gd name="connsiteX4" fmla="*/ 585121 w 1170241"/>
                  <a:gd name="connsiteY4" fmla="*/ 0 h 1170241"/>
                  <a:gd name="connsiteX5" fmla="*/ 18955 w 1170241"/>
                  <a:gd name="connsiteY5" fmla="*/ 585216 h 1170241"/>
                  <a:gd name="connsiteX6" fmla="*/ 585025 w 1170241"/>
                  <a:gd name="connsiteY6" fmla="*/ 19145 h 1170241"/>
                  <a:gd name="connsiteX7" fmla="*/ 1151096 w 1170241"/>
                  <a:gd name="connsiteY7" fmla="*/ 585216 h 1170241"/>
                  <a:gd name="connsiteX8" fmla="*/ 585025 w 1170241"/>
                  <a:gd name="connsiteY8" fmla="*/ 1151287 h 1170241"/>
                  <a:gd name="connsiteX9" fmla="*/ 18955 w 1170241"/>
                  <a:gd name="connsiteY9" fmla="*/ 585216 h 117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0241" h="1170241">
                    <a:moveTo>
                      <a:pt x="585121" y="0"/>
                    </a:moveTo>
                    <a:cubicBezTo>
                      <a:pt x="262414" y="0"/>
                      <a:pt x="0" y="262509"/>
                      <a:pt x="0" y="585121"/>
                    </a:cubicBezTo>
                    <a:cubicBezTo>
                      <a:pt x="0" y="907828"/>
                      <a:pt x="262509" y="1170242"/>
                      <a:pt x="585121" y="1170242"/>
                    </a:cubicBezTo>
                    <a:cubicBezTo>
                      <a:pt x="907732" y="1170242"/>
                      <a:pt x="1170241" y="907733"/>
                      <a:pt x="1170241" y="585121"/>
                    </a:cubicBezTo>
                    <a:cubicBezTo>
                      <a:pt x="1170241" y="262509"/>
                      <a:pt x="907732" y="0"/>
                      <a:pt x="585121" y="0"/>
                    </a:cubicBezTo>
                    <a:close/>
                    <a:moveTo>
                      <a:pt x="18955" y="585216"/>
                    </a:moveTo>
                    <a:cubicBezTo>
                      <a:pt x="18955" y="273082"/>
                      <a:pt x="272891" y="19145"/>
                      <a:pt x="585025" y="19145"/>
                    </a:cubicBezTo>
                    <a:cubicBezTo>
                      <a:pt x="897160" y="19145"/>
                      <a:pt x="1151096" y="273082"/>
                      <a:pt x="1151096" y="585216"/>
                    </a:cubicBezTo>
                    <a:cubicBezTo>
                      <a:pt x="1151096" y="897350"/>
                      <a:pt x="897160" y="1151287"/>
                      <a:pt x="585025" y="1151287"/>
                    </a:cubicBezTo>
                    <a:cubicBezTo>
                      <a:pt x="272986" y="1151287"/>
                      <a:pt x="18955" y="897350"/>
                      <a:pt x="18955" y="585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132B49-5D86-E245-0060-7BC95D8A70B8}"/>
                </a:ext>
              </a:extLst>
            </p:cNvPr>
            <p:cNvSpPr/>
            <p:nvPr/>
          </p:nvSpPr>
          <p:spPr>
            <a:xfrm>
              <a:off x="6022752" y="3037331"/>
              <a:ext cx="170116" cy="170116"/>
            </a:xfrm>
            <a:custGeom>
              <a:avLst/>
              <a:gdLst>
                <a:gd name="connsiteX0" fmla="*/ 170117 w 170116"/>
                <a:gd name="connsiteY0" fmla="*/ 85058 h 170116"/>
                <a:gd name="connsiteX1" fmla="*/ 85058 w 170116"/>
                <a:gd name="connsiteY1" fmla="*/ 170117 h 170116"/>
                <a:gd name="connsiteX2" fmla="*/ 0 w 170116"/>
                <a:gd name="connsiteY2" fmla="*/ 85058 h 170116"/>
                <a:gd name="connsiteX3" fmla="*/ 85058 w 170116"/>
                <a:gd name="connsiteY3" fmla="*/ 0 h 170116"/>
                <a:gd name="connsiteX4" fmla="*/ 170117 w 170116"/>
                <a:gd name="connsiteY4" fmla="*/ 85058 h 17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6" h="170116">
                  <a:moveTo>
                    <a:pt x="170117" y="85058"/>
                  </a:moveTo>
                  <a:cubicBezTo>
                    <a:pt x="170117" y="132017"/>
                    <a:pt x="132017" y="170117"/>
                    <a:pt x="85058" y="170117"/>
                  </a:cubicBezTo>
                  <a:cubicBezTo>
                    <a:pt x="38100" y="170117"/>
                    <a:pt x="0" y="132017"/>
                    <a:pt x="0" y="85058"/>
                  </a:cubicBezTo>
                  <a:cubicBezTo>
                    <a:pt x="0" y="38100"/>
                    <a:pt x="38100" y="0"/>
                    <a:pt x="85058" y="0"/>
                  </a:cubicBezTo>
                  <a:cubicBezTo>
                    <a:pt x="132112" y="-95"/>
                    <a:pt x="170117" y="38005"/>
                    <a:pt x="170117" y="850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AAF2CE-C819-8772-E9FA-782E58E9FF45}"/>
                </a:ext>
              </a:extLst>
            </p:cNvPr>
            <p:cNvSpPr/>
            <p:nvPr/>
          </p:nvSpPr>
          <p:spPr>
            <a:xfrm>
              <a:off x="5472684" y="3974591"/>
              <a:ext cx="167259" cy="167259"/>
            </a:xfrm>
            <a:custGeom>
              <a:avLst/>
              <a:gdLst>
                <a:gd name="connsiteX0" fmla="*/ 167259 w 167259"/>
                <a:gd name="connsiteY0" fmla="*/ 83629 h 167259"/>
                <a:gd name="connsiteX1" fmla="*/ 83629 w 167259"/>
                <a:gd name="connsiteY1" fmla="*/ 167259 h 167259"/>
                <a:gd name="connsiteX2" fmla="*/ 0 w 167259"/>
                <a:gd name="connsiteY2" fmla="*/ 83629 h 167259"/>
                <a:gd name="connsiteX3" fmla="*/ 83629 w 167259"/>
                <a:gd name="connsiteY3" fmla="*/ 0 h 167259"/>
                <a:gd name="connsiteX4" fmla="*/ 167259 w 167259"/>
                <a:gd name="connsiteY4" fmla="*/ 83629 h 16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59" h="167259">
                  <a:moveTo>
                    <a:pt x="167259" y="83629"/>
                  </a:moveTo>
                  <a:cubicBezTo>
                    <a:pt x="167259" y="129817"/>
                    <a:pt x="129817" y="167259"/>
                    <a:pt x="83629" y="167259"/>
                  </a:cubicBezTo>
                  <a:cubicBezTo>
                    <a:pt x="37442" y="167259"/>
                    <a:pt x="0" y="129817"/>
                    <a:pt x="0" y="83629"/>
                  </a:cubicBezTo>
                  <a:cubicBezTo>
                    <a:pt x="0" y="37442"/>
                    <a:pt x="37442" y="0"/>
                    <a:pt x="83629" y="0"/>
                  </a:cubicBezTo>
                  <a:cubicBezTo>
                    <a:pt x="129817" y="0"/>
                    <a:pt x="167259" y="37442"/>
                    <a:pt x="167259" y="836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42FB80-1C72-DAA4-8434-58D32A31FCC0}"/>
                </a:ext>
              </a:extLst>
            </p:cNvPr>
            <p:cNvSpPr/>
            <p:nvPr/>
          </p:nvSpPr>
          <p:spPr>
            <a:xfrm>
              <a:off x="6559010" y="4012596"/>
              <a:ext cx="165925" cy="165925"/>
            </a:xfrm>
            <a:custGeom>
              <a:avLst/>
              <a:gdLst>
                <a:gd name="connsiteX0" fmla="*/ 165925 w 165925"/>
                <a:gd name="connsiteY0" fmla="*/ 82963 h 165925"/>
                <a:gd name="connsiteX1" fmla="*/ 82963 w 165925"/>
                <a:gd name="connsiteY1" fmla="*/ 165925 h 165925"/>
                <a:gd name="connsiteX2" fmla="*/ 0 w 165925"/>
                <a:gd name="connsiteY2" fmla="*/ 82963 h 165925"/>
                <a:gd name="connsiteX3" fmla="*/ 82963 w 165925"/>
                <a:gd name="connsiteY3" fmla="*/ 0 h 165925"/>
                <a:gd name="connsiteX4" fmla="*/ 165925 w 165925"/>
                <a:gd name="connsiteY4" fmla="*/ 82963 h 16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25" h="165925">
                  <a:moveTo>
                    <a:pt x="165925" y="82963"/>
                  </a:moveTo>
                  <a:cubicBezTo>
                    <a:pt x="165925" y="128778"/>
                    <a:pt x="128778" y="165925"/>
                    <a:pt x="82963" y="165925"/>
                  </a:cubicBezTo>
                  <a:cubicBezTo>
                    <a:pt x="37147" y="165925"/>
                    <a:pt x="0" y="128778"/>
                    <a:pt x="0" y="82963"/>
                  </a:cubicBezTo>
                  <a:cubicBezTo>
                    <a:pt x="0" y="37147"/>
                    <a:pt x="37147" y="0"/>
                    <a:pt x="82963" y="0"/>
                  </a:cubicBezTo>
                  <a:cubicBezTo>
                    <a:pt x="128778" y="0"/>
                    <a:pt x="165925" y="37147"/>
                    <a:pt x="165925" y="82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B5D230DB-9AAB-43B0-0460-392F39C96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4785" y="1615376"/>
            <a:ext cx="542427" cy="54242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771AB29-F1DA-A95B-FE87-B8BC666F2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8470" y="3269278"/>
            <a:ext cx="542427" cy="54242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6C39FAE-0645-A7E5-2F29-36EE04BFC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5395" y="3281201"/>
            <a:ext cx="542427" cy="5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03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3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38BB89"/>
      </a:accent1>
      <a:accent2>
        <a:srgbClr val="004423"/>
      </a:accent2>
      <a:accent3>
        <a:srgbClr val="000000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664">
      <a:majorFont>
        <a:latin typeface="Outfit SemiBold"/>
        <a:ea typeface=""/>
        <a:cs typeface=""/>
      </a:majorFont>
      <a:minorFont>
        <a:latin typeface="Outf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23590</TotalTime>
  <Words>688</Words>
  <Application>Microsoft Macintosh PowerPoint</Application>
  <PresentationFormat>Widescreen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Wingdings</vt:lpstr>
      <vt:lpstr>Outfit SemiBold</vt:lpstr>
      <vt:lpstr>Outfit</vt:lpstr>
      <vt:lpstr>Aptos</vt:lpstr>
      <vt:lpstr>Arial</vt:lpstr>
      <vt:lpstr>Office Theme</vt:lpstr>
      <vt:lpstr>PowerPoint Presentation</vt:lpstr>
      <vt:lpstr>We Are Domain and AI Experts</vt:lpstr>
      <vt:lpstr>Invent Novel Medicines, Much Faster</vt:lpstr>
      <vt:lpstr>Our AI-Driven Drug Design Process</vt:lpstr>
      <vt:lpstr>Our AI-Driven Lead Design Workflow</vt:lpstr>
      <vt:lpstr>Validation of Our Design Platform</vt:lpstr>
      <vt:lpstr>Our AIDD Labs</vt:lpstr>
      <vt:lpstr>Our Pipelines</vt:lpstr>
      <vt:lpstr>2025-2026 Finance and Business Plan</vt:lpstr>
      <vt:lpstr>Our Current Facility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Asraful Alam</dc:creator>
  <cp:lastModifiedBy>Cheng Hu</cp:lastModifiedBy>
  <cp:revision>27</cp:revision>
  <dcterms:created xsi:type="dcterms:W3CDTF">2025-03-15T00:11:55Z</dcterms:created>
  <dcterms:modified xsi:type="dcterms:W3CDTF">2025-04-15T23:25:03Z</dcterms:modified>
</cp:coreProperties>
</file>